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34" r:id="rId3"/>
    <p:sldId id="276" r:id="rId4"/>
    <p:sldId id="279" r:id="rId5"/>
    <p:sldId id="280" r:id="rId6"/>
    <p:sldId id="281" r:id="rId7"/>
    <p:sldId id="304" r:id="rId8"/>
    <p:sldId id="305" r:id="rId9"/>
    <p:sldId id="307" r:id="rId10"/>
    <p:sldId id="278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73" r:id="rId28"/>
    <p:sldId id="298" r:id="rId29"/>
    <p:sldId id="299" r:id="rId30"/>
    <p:sldId id="320" r:id="rId31"/>
    <p:sldId id="325" r:id="rId32"/>
    <p:sldId id="302" r:id="rId33"/>
    <p:sldId id="303" r:id="rId34"/>
    <p:sldId id="301" r:id="rId35"/>
    <p:sldId id="321" r:id="rId36"/>
    <p:sldId id="326" r:id="rId37"/>
    <p:sldId id="322" r:id="rId38"/>
    <p:sldId id="323" r:id="rId39"/>
    <p:sldId id="324" r:id="rId40"/>
    <p:sldId id="327" r:id="rId41"/>
    <p:sldId id="261" r:id="rId42"/>
    <p:sldId id="308" r:id="rId43"/>
    <p:sldId id="314" r:id="rId44"/>
    <p:sldId id="328" r:id="rId45"/>
    <p:sldId id="309" r:id="rId46"/>
    <p:sldId id="315" r:id="rId47"/>
    <p:sldId id="330" r:id="rId48"/>
    <p:sldId id="311" r:id="rId49"/>
    <p:sldId id="317" r:id="rId50"/>
    <p:sldId id="331" r:id="rId51"/>
    <p:sldId id="312" r:id="rId52"/>
    <p:sldId id="318" r:id="rId53"/>
    <p:sldId id="332" r:id="rId54"/>
    <p:sldId id="313" r:id="rId55"/>
    <p:sldId id="319" r:id="rId56"/>
    <p:sldId id="333" r:id="rId57"/>
    <p:sldId id="335" r:id="rId5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33"/>
    <a:srgbClr val="006600"/>
    <a:srgbClr val="FF0066"/>
    <a:srgbClr val="993366"/>
    <a:srgbClr val="1C1C1C"/>
    <a:srgbClr val="333300"/>
    <a:srgbClr val="CC99FF"/>
    <a:srgbClr val="FF99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13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5.wmf"/><Relationship Id="rId7" Type="http://schemas.openxmlformats.org/officeDocument/2006/relationships/image" Target="../media/image32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0.wmf"/><Relationship Id="rId5" Type="http://schemas.openxmlformats.org/officeDocument/2006/relationships/image" Target="../media/image7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5.wmf"/><Relationship Id="rId7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8.wmf"/><Relationship Id="rId11" Type="http://schemas.openxmlformats.org/officeDocument/2006/relationships/image" Target="../media/image35.wmf"/><Relationship Id="rId5" Type="http://schemas.openxmlformats.org/officeDocument/2006/relationships/image" Target="../media/image7.wmf"/><Relationship Id="rId10" Type="http://schemas.openxmlformats.org/officeDocument/2006/relationships/image" Target="../media/image30.wmf"/><Relationship Id="rId4" Type="http://schemas.openxmlformats.org/officeDocument/2006/relationships/image" Target="../media/image26.wmf"/><Relationship Id="rId9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25.wmf"/><Relationship Id="rId7" Type="http://schemas.openxmlformats.org/officeDocument/2006/relationships/image" Target="../media/image32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6.wmf"/><Relationship Id="rId5" Type="http://schemas.openxmlformats.org/officeDocument/2006/relationships/image" Target="../media/image7.wmf"/><Relationship Id="rId4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4.wmf"/><Relationship Id="rId11" Type="http://schemas.openxmlformats.org/officeDocument/2006/relationships/image" Target="../media/image26.wmf"/><Relationship Id="rId5" Type="http://schemas.openxmlformats.org/officeDocument/2006/relationships/image" Target="../media/image8.wmf"/><Relationship Id="rId10" Type="http://schemas.openxmlformats.org/officeDocument/2006/relationships/image" Target="../media/image39.wmf"/><Relationship Id="rId4" Type="http://schemas.openxmlformats.org/officeDocument/2006/relationships/image" Target="../media/image7.wmf"/><Relationship Id="rId9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25.wmf"/><Relationship Id="rId7" Type="http://schemas.openxmlformats.org/officeDocument/2006/relationships/image" Target="../media/image40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6.wmf"/><Relationship Id="rId5" Type="http://schemas.openxmlformats.org/officeDocument/2006/relationships/image" Target="../media/image26.wmf"/><Relationship Id="rId4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50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44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44.wmf"/><Relationship Id="rId1" Type="http://schemas.openxmlformats.org/officeDocument/2006/relationships/image" Target="../media/image57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44.wmf"/><Relationship Id="rId1" Type="http://schemas.openxmlformats.org/officeDocument/2006/relationships/image" Target="../media/image73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4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44.wmf"/><Relationship Id="rId1" Type="http://schemas.openxmlformats.org/officeDocument/2006/relationships/image" Target="../media/image77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81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8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44.wmf"/><Relationship Id="rId1" Type="http://schemas.openxmlformats.org/officeDocument/2006/relationships/image" Target="../media/image83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88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8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44.wmf"/><Relationship Id="rId1" Type="http://schemas.openxmlformats.org/officeDocument/2006/relationships/image" Target="../media/image73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93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94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74.wmf"/><Relationship Id="rId7" Type="http://schemas.openxmlformats.org/officeDocument/2006/relationships/image" Target="../media/image100.wmf"/><Relationship Id="rId2" Type="http://schemas.openxmlformats.org/officeDocument/2006/relationships/image" Target="../media/image44.wmf"/><Relationship Id="rId1" Type="http://schemas.openxmlformats.org/officeDocument/2006/relationships/image" Target="../media/image96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7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7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7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7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8.wmf"/><Relationship Id="rId11" Type="http://schemas.openxmlformats.org/officeDocument/2006/relationships/image" Target="../media/image31.wmf"/><Relationship Id="rId5" Type="http://schemas.openxmlformats.org/officeDocument/2006/relationships/image" Target="../media/image7.wmf"/><Relationship Id="rId10" Type="http://schemas.openxmlformats.org/officeDocument/2006/relationships/image" Target="../media/image30.wmf"/><Relationship Id="rId4" Type="http://schemas.openxmlformats.org/officeDocument/2006/relationships/image" Target="../media/image26.wmf"/><Relationship Id="rId9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43447-488F-4EEF-95E8-68DB238084DC}" type="datetimeFigureOut">
              <a:rPr lang="en-US" smtClean="0"/>
              <a:pPr/>
              <a:t>7/31/2015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31CAA-A31C-4A6C-8F2A-13F782F6D5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28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F685B-E0B8-4B7A-A33E-355B1DAFD4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DAACB-4B3D-40CD-B695-0FB80D0661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DFAC-875A-4236-A625-B560881ABA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CF8BC-2FCB-4D1C-97C8-2D8CF52C6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64E63-7C34-420E-82EC-26AB0C1AE2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9211-5AD0-45E4-9894-DD2A660B40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9C988-3B04-4767-BA64-162DB87481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D7C09-29A4-488B-862F-2B552E40CE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17716-7425-4189-83E5-12162D22DC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FC96-7222-4110-8AD8-CCEC546367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AD4C-EB8C-45C9-8BF6-FC3A38961B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 w="317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b="1">
              <a:effectLst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333375"/>
            <a:ext cx="6337300" cy="64770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9BA27E1E-602D-465B-A1C0-6C3C88A42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auto">
          <a:xfrm>
            <a:off x="-22225" y="0"/>
            <a:ext cx="107950" cy="68580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b="1">
              <a:effectLst/>
            </a:endParaRPr>
          </a:p>
        </p:txBody>
      </p:sp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9036050" y="0"/>
            <a:ext cx="107950" cy="68580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b="1">
              <a:effectLst/>
            </a:endParaRPr>
          </a:p>
        </p:txBody>
      </p:sp>
      <p:sp>
        <p:nvSpPr>
          <p:cNvPr id="2058" name="Rectangle 10"/>
          <p:cNvSpPr>
            <a:spLocks noChangeArrowheads="1"/>
          </p:cNvSpPr>
          <p:nvPr userDrawn="1"/>
        </p:nvSpPr>
        <p:spPr bwMode="auto">
          <a:xfrm rot="5400000">
            <a:off x="4514056" y="-4526756"/>
            <a:ext cx="115888" cy="91440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b="1">
              <a:effectLst/>
            </a:endParaRPr>
          </a:p>
        </p:txBody>
      </p:sp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 rot="5400000">
            <a:off x="4514056" y="2228057"/>
            <a:ext cx="115887" cy="91440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b="1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5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31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8.wmf"/><Relationship Id="rId22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7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61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oleObject" Target="../embeddings/oleObject67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8.wmf"/><Relationship Id="rId22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7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34.wmf"/><Relationship Id="rId22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7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3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image" Target="../media/image42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0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99.bin"/><Relationship Id="rId9" Type="http://schemas.openxmlformats.org/officeDocument/2006/relationships/image" Target="../media/image45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105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image" Target="../media/image48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8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45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115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10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53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117.bin"/><Relationship Id="rId10" Type="http://schemas.openxmlformats.org/officeDocument/2006/relationships/image" Target="../media/image56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11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10" Type="http://schemas.openxmlformats.org/officeDocument/2006/relationships/image" Target="../media/image59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61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132.bin"/><Relationship Id="rId18" Type="http://schemas.openxmlformats.org/officeDocument/2006/relationships/image" Target="../media/image70.wmf"/><Relationship Id="rId26" Type="http://schemas.openxmlformats.org/officeDocument/2006/relationships/slide" Target="slide47.xml"/><Relationship Id="rId3" Type="http://schemas.openxmlformats.org/officeDocument/2006/relationships/oleObject" Target="../embeddings/oleObject127.bin"/><Relationship Id="rId21" Type="http://schemas.openxmlformats.org/officeDocument/2006/relationships/oleObject" Target="../embeddings/oleObject136.bin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134.bin"/><Relationship Id="rId25" Type="http://schemas.openxmlformats.org/officeDocument/2006/relationships/slide" Target="slide45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29" Type="http://schemas.openxmlformats.org/officeDocument/2006/relationships/slide" Target="slide5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131.bin"/><Relationship Id="rId24" Type="http://schemas.openxmlformats.org/officeDocument/2006/relationships/slide" Target="slide44.xml"/><Relationship Id="rId32" Type="http://schemas.openxmlformats.org/officeDocument/2006/relationships/slide" Target="slide56.xml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3.bin"/><Relationship Id="rId23" Type="http://schemas.openxmlformats.org/officeDocument/2006/relationships/slide" Target="slide42.xml"/><Relationship Id="rId28" Type="http://schemas.openxmlformats.org/officeDocument/2006/relationships/slide" Target="slide50.xml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135.bin"/><Relationship Id="rId31" Type="http://schemas.openxmlformats.org/officeDocument/2006/relationships/slide" Target="slide54.xml"/><Relationship Id="rId4" Type="http://schemas.openxmlformats.org/officeDocument/2006/relationships/image" Target="../media/image63.wmf"/><Relationship Id="rId9" Type="http://schemas.openxmlformats.org/officeDocument/2006/relationships/oleObject" Target="../embeddings/oleObject130.bin"/><Relationship Id="rId14" Type="http://schemas.openxmlformats.org/officeDocument/2006/relationships/image" Target="../media/image68.wmf"/><Relationship Id="rId22" Type="http://schemas.openxmlformats.org/officeDocument/2006/relationships/image" Target="../media/image72.wmf"/><Relationship Id="rId27" Type="http://schemas.openxmlformats.org/officeDocument/2006/relationships/slide" Target="slide48.xml"/><Relationship Id="rId30" Type="http://schemas.openxmlformats.org/officeDocument/2006/relationships/slide" Target="slide5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7" Type="http://schemas.openxmlformats.org/officeDocument/2006/relationships/slide" Target="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63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oleObject" Target="../embeddings/oleObject139.bin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63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slide" Target="slide41.xml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42.bin"/><Relationship Id="rId10" Type="http://schemas.openxmlformats.org/officeDocument/2006/relationships/image" Target="../media/image75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4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7" Type="http://schemas.openxmlformats.org/officeDocument/2006/relationships/slide" Target="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147.bin"/><Relationship Id="rId4" Type="http://schemas.openxmlformats.org/officeDocument/2006/relationships/image" Target="../media/image64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image" Target="../media/image48.png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9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148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2.bin"/><Relationship Id="rId12" Type="http://schemas.openxmlformats.org/officeDocument/2006/relationships/image" Target="../media/image7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51.bin"/><Relationship Id="rId15" Type="http://schemas.openxmlformats.org/officeDocument/2006/relationships/slide" Target="slide41.xml"/><Relationship Id="rId10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153.bin"/><Relationship Id="rId14" Type="http://schemas.openxmlformats.org/officeDocument/2006/relationships/image" Target="../media/image80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6.bin"/><Relationship Id="rId7" Type="http://schemas.openxmlformats.org/officeDocument/2006/relationships/slide" Target="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157.bin"/><Relationship Id="rId4" Type="http://schemas.openxmlformats.org/officeDocument/2006/relationships/image" Target="../media/image81.wmf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158.bin"/><Relationship Id="rId4" Type="http://schemas.openxmlformats.org/officeDocument/2006/relationships/image" Target="../media/image6.png"/><Relationship Id="rId9" Type="http://schemas.openxmlformats.org/officeDocument/2006/relationships/slide" Target="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65.bin"/><Relationship Id="rId3" Type="http://schemas.openxmlformats.org/officeDocument/2006/relationships/oleObject" Target="../embeddings/oleObject160.bin"/><Relationship Id="rId7" Type="http://schemas.openxmlformats.org/officeDocument/2006/relationships/oleObject" Target="../embeddings/oleObject162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61.bin"/><Relationship Id="rId15" Type="http://schemas.openxmlformats.org/officeDocument/2006/relationships/slide" Target="slide41.xml"/><Relationship Id="rId10" Type="http://schemas.openxmlformats.org/officeDocument/2006/relationships/image" Target="../media/image85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163.bin"/><Relationship Id="rId14" Type="http://schemas.openxmlformats.org/officeDocument/2006/relationships/image" Target="../media/image87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7" Type="http://schemas.openxmlformats.org/officeDocument/2006/relationships/slide" Target="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167.bin"/><Relationship Id="rId4" Type="http://schemas.openxmlformats.org/officeDocument/2006/relationships/image" Target="../media/image88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image" Target="../media/image42.png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69.bin"/><Relationship Id="rId5" Type="http://schemas.openxmlformats.org/officeDocument/2006/relationships/image" Target="../media/image89.wmf"/><Relationship Id="rId4" Type="http://schemas.openxmlformats.org/officeDocument/2006/relationships/oleObject" Target="../embeddings/oleObject168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175.bin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2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71.bin"/><Relationship Id="rId15" Type="http://schemas.openxmlformats.org/officeDocument/2006/relationships/slide" Target="slide41.xml"/><Relationship Id="rId10" Type="http://schemas.openxmlformats.org/officeDocument/2006/relationships/image" Target="../media/image90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173.bin"/><Relationship Id="rId14" Type="http://schemas.openxmlformats.org/officeDocument/2006/relationships/image" Target="../media/image92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6.bin"/><Relationship Id="rId7" Type="http://schemas.openxmlformats.org/officeDocument/2006/relationships/slide" Target="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177.bin"/><Relationship Id="rId4" Type="http://schemas.openxmlformats.org/officeDocument/2006/relationships/image" Target="../media/image93.w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3" Type="http://schemas.openxmlformats.org/officeDocument/2006/relationships/image" Target="../media/image95.png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79.bin"/><Relationship Id="rId5" Type="http://schemas.openxmlformats.org/officeDocument/2006/relationships/image" Target="../media/image94.wmf"/><Relationship Id="rId4" Type="http://schemas.openxmlformats.org/officeDocument/2006/relationships/oleObject" Target="../embeddings/oleObject178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185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180.bin"/><Relationship Id="rId21" Type="http://schemas.openxmlformats.org/officeDocument/2006/relationships/slide" Target="slide41.xml"/><Relationship Id="rId7" Type="http://schemas.openxmlformats.org/officeDocument/2006/relationships/oleObject" Target="../embeddings/oleObject182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8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1" Type="http://schemas.openxmlformats.org/officeDocument/2006/relationships/vmlDrawing" Target="../drawings/vmlDrawing3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84.bin"/><Relationship Id="rId5" Type="http://schemas.openxmlformats.org/officeDocument/2006/relationships/oleObject" Target="../embeddings/oleObject181.bin"/><Relationship Id="rId15" Type="http://schemas.openxmlformats.org/officeDocument/2006/relationships/oleObject" Target="../embeddings/oleObject186.bin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88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83.bin"/><Relationship Id="rId14" Type="http://schemas.openxmlformats.org/officeDocument/2006/relationships/image" Target="../media/image99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104587" y="1772478"/>
            <a:ext cx="4968875" cy="125720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Trigonometric Ratios of Any Angle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656" y="5805264"/>
            <a:ext cx="4176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GB" sz="1600" dirty="0">
                <a:effectLst/>
              </a:rPr>
              <a:t>© </a:t>
            </a:r>
            <a:r>
              <a:rPr lang="en-GB" sz="1600" dirty="0" smtClean="0">
                <a:effectLst/>
              </a:rPr>
              <a:t>P</a:t>
            </a:r>
            <a:r>
              <a:rPr lang="en-GB" sz="1600" dirty="0">
                <a:effectLst/>
              </a:rPr>
              <a:t>. </a:t>
            </a:r>
            <a:r>
              <a:rPr lang="en-GB" sz="1600" dirty="0" smtClean="0">
                <a:effectLst/>
              </a:rPr>
              <a:t>A. Hunt</a:t>
            </a:r>
            <a:endParaRPr lang="en-GB" sz="1600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544" y="6186790"/>
            <a:ext cx="4176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GB" sz="1600" dirty="0">
                <a:effectLst/>
              </a:rPr>
              <a:t>http://teachfurthermaths.weebly.com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086184" y="228804"/>
            <a:ext cx="4968875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5520" y="1586126"/>
            <a:ext cx="2428892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Consider a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unit</a:t>
            </a:r>
            <a:r>
              <a:rPr lang="en-GB" sz="1800" dirty="0" smtClean="0">
                <a:effectLst/>
              </a:rPr>
              <a:t> circle of centre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O</a:t>
            </a:r>
            <a:r>
              <a:rPr lang="en-GB" sz="1800" dirty="0" smtClean="0">
                <a:effectLst/>
              </a:rPr>
              <a:t>. </a:t>
            </a:r>
            <a:endParaRPr lang="en-GB" sz="1800" dirty="0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3840234"/>
            <a:ext cx="2571768" cy="1231106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Consider also the line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O</a:t>
            </a:r>
            <a:r>
              <a:rPr lang="en-GB" sz="1800" dirty="0" smtClean="0">
                <a:solidFill>
                  <a:schemeClr val="accent2"/>
                </a:solidFill>
                <a:effectLst/>
              </a:rPr>
              <a:t>P</a:t>
            </a:r>
            <a:r>
              <a:rPr lang="en-GB" sz="2000" i="1" dirty="0" smtClean="0">
                <a:solidFill>
                  <a:schemeClr val="accent2"/>
                </a:solidFill>
                <a:effectLst/>
                <a:latin typeface="Times" pitchFamily="18" charset="0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effectLst/>
                <a:latin typeface="+mj-lt"/>
              </a:rPr>
              <a:t>(shown) where P is a point</a:t>
            </a:r>
            <a:r>
              <a:rPr lang="en-GB" sz="1800" i="1" dirty="0" smtClean="0">
                <a:solidFill>
                  <a:schemeClr val="accent2"/>
                </a:solidFill>
                <a:effectLst/>
                <a:latin typeface="Times" pitchFamily="18" charset="0"/>
              </a:rPr>
              <a:t> </a:t>
            </a:r>
            <a:r>
              <a:rPr lang="en-GB" sz="1800" dirty="0" smtClean="0">
                <a:effectLst/>
              </a:rPr>
              <a:t>on the circle in the </a:t>
            </a:r>
            <a:r>
              <a:rPr lang="en-GB" sz="1800" dirty="0" smtClean="0">
                <a:solidFill>
                  <a:schemeClr val="accent2"/>
                </a:solidFill>
                <a:effectLst/>
              </a:rPr>
              <a:t>1</a:t>
            </a:r>
            <a:r>
              <a:rPr lang="en-GB" sz="1800" baseline="30000" dirty="0" smtClean="0">
                <a:solidFill>
                  <a:schemeClr val="accent2"/>
                </a:solidFill>
                <a:effectLst/>
              </a:rPr>
              <a:t>st</a:t>
            </a:r>
            <a:r>
              <a:rPr lang="en-GB" sz="1800" dirty="0" smtClean="0">
                <a:effectLst/>
              </a:rPr>
              <a:t> quadrant.</a:t>
            </a:r>
            <a:endParaRPr lang="en-GB" sz="1800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58082" y="147702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747526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543368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257484" y="23864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267053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6057684" y="3286124"/>
          <a:ext cx="357190" cy="439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684" y="3286124"/>
                        <a:ext cx="357190" cy="439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439993"/>
            <a:ext cx="2428892" cy="95410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66"/>
                </a:solidFill>
                <a:effectLst/>
              </a:rPr>
              <a:t>Note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: Any radius will suffice but, for the sake of simplicity, we will use the unit circle.</a:t>
            </a:r>
            <a:endParaRPr lang="en-GB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34" y="5268994"/>
            <a:ext cx="2428892" cy="7386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/>
                </a:solidFill>
                <a:effectLst/>
              </a:rPr>
              <a:t>We will choose the angle between OP and the positive x-axis to be </a:t>
            </a:r>
            <a:r>
              <a:rPr lang="el-GR" sz="14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.</a:t>
            </a:r>
            <a:endParaRPr lang="en-GB" sz="1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1" grpId="0" animBg="1"/>
      <p:bldP spid="14" grpId="0" animBg="1"/>
      <p:bldP spid="17" grpId="0"/>
      <p:bldP spid="18" grpId="0"/>
      <p:bldP spid="19" grpId="0" animBg="1"/>
      <p:bldP spid="25" grpId="0"/>
      <p:bldP spid="27" grpId="0" animBg="1"/>
      <p:bldP spid="20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747526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543368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257484" y="23864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267053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6057684" y="3286124"/>
          <a:ext cx="357190" cy="439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4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684" y="3286124"/>
                        <a:ext cx="357190" cy="439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85520" y="1512431"/>
            <a:ext cx="2428892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Now consider the triangle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O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1800" dirty="0" smtClean="0">
                <a:solidFill>
                  <a:srgbClr val="006600"/>
                </a:solidFill>
                <a:effectLst/>
              </a:rPr>
              <a:t>Q</a:t>
            </a:r>
            <a:r>
              <a:rPr lang="en-GB" sz="1800" dirty="0" smtClean="0">
                <a:effectLst/>
              </a:rPr>
              <a:t>.</a:t>
            </a:r>
            <a:endParaRPr lang="en-GB" sz="1800" dirty="0">
              <a:effectLst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rot="16200000" flipH="1">
            <a:off x="6809411" y="2908225"/>
            <a:ext cx="1636102" cy="597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7444034" y="350043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286644" y="36578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520" y="2515952"/>
            <a:ext cx="2428892" cy="1200329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We will now recall the trigonometric ratios with which we are already familiar:</a:t>
            </a:r>
            <a:endParaRPr lang="en-GB" sz="1800" dirty="0">
              <a:effectLst/>
            </a:endParaRPr>
          </a:p>
        </p:txBody>
      </p:sp>
      <p:graphicFrame>
        <p:nvGraphicFramePr>
          <p:cNvPr id="133123" name="Object 2"/>
          <p:cNvGraphicFramePr>
            <a:graphicFrameLocks noChangeAspect="1"/>
          </p:cNvGraphicFramePr>
          <p:nvPr/>
        </p:nvGraphicFramePr>
        <p:xfrm>
          <a:off x="642910" y="4287843"/>
          <a:ext cx="9890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5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287843"/>
                        <a:ext cx="989012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1659818" y="4059692"/>
          <a:ext cx="6032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6" name="Equation" r:id="rId7" imgW="279360" imgH="393480" progId="Equation.DSMT4">
                  <p:embed/>
                </p:oleObj>
              </mc:Choice>
              <mc:Fallback>
                <p:oleObj name="Equation" r:id="rId7" imgW="2793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9818" y="4059692"/>
                        <a:ext cx="60325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2"/>
          <p:cNvGraphicFramePr>
            <a:graphicFrameLocks noChangeAspect="1"/>
          </p:cNvGraphicFramePr>
          <p:nvPr/>
        </p:nvGraphicFramePr>
        <p:xfrm>
          <a:off x="2306610" y="4345444"/>
          <a:ext cx="5492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7" name="Equation" r:id="rId9" imgW="253800" imgH="164880" progId="Equation.DSMT4">
                  <p:embed/>
                </p:oleObj>
              </mc:Choice>
              <mc:Fallback>
                <p:oleObj name="Equation" r:id="rId9" imgW="25380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10" y="4345444"/>
                        <a:ext cx="5492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8" name="Object 2"/>
          <p:cNvGraphicFramePr>
            <a:graphicFrameLocks noChangeAspect="1"/>
          </p:cNvGraphicFramePr>
          <p:nvPr/>
        </p:nvGraphicFramePr>
        <p:xfrm>
          <a:off x="500034" y="5246703"/>
          <a:ext cx="41481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8" name="Equation" r:id="rId11" imgW="1917360" imgH="215640" progId="Equation.DSMT4">
                  <p:embed/>
                </p:oleObj>
              </mc:Choice>
              <mc:Fallback>
                <p:oleObj name="Equation" r:id="rId11" imgW="191736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246703"/>
                        <a:ext cx="4148138" cy="468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58082" y="147702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  <p:bldP spid="32" grpId="0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747526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543368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257484" y="23864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267053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6057684" y="3286124"/>
          <a:ext cx="357190" cy="439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6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684" y="3286124"/>
                        <a:ext cx="357190" cy="439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85520" y="1512431"/>
            <a:ext cx="2428892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Now consider the triangle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O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1800" dirty="0" smtClean="0">
                <a:solidFill>
                  <a:srgbClr val="006600"/>
                </a:solidFill>
                <a:effectLst/>
              </a:rPr>
              <a:t>Q</a:t>
            </a:r>
            <a:r>
              <a:rPr lang="en-GB" sz="1800" dirty="0" smtClean="0">
                <a:effectLst/>
              </a:rPr>
              <a:t>.</a:t>
            </a:r>
            <a:endParaRPr lang="en-GB" sz="1800" dirty="0">
              <a:effectLst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rot="16200000" flipH="1">
            <a:off x="6809411" y="2908225"/>
            <a:ext cx="1636102" cy="597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7444034" y="350043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286644" y="36578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520" y="2515952"/>
            <a:ext cx="2428892" cy="1200329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We will now recall the trigonometric ratios with which we are already familiar:</a:t>
            </a:r>
            <a:endParaRPr lang="en-GB" sz="1800" dirty="0">
              <a:effectLst/>
            </a:endParaRPr>
          </a:p>
        </p:txBody>
      </p:sp>
      <p:graphicFrame>
        <p:nvGraphicFramePr>
          <p:cNvPr id="133123" name="Object 2"/>
          <p:cNvGraphicFramePr>
            <a:graphicFrameLocks noChangeAspect="1"/>
          </p:cNvGraphicFramePr>
          <p:nvPr/>
        </p:nvGraphicFramePr>
        <p:xfrm>
          <a:off x="628650" y="4287838"/>
          <a:ext cx="10175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7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287838"/>
                        <a:ext cx="1017588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1647825" y="4059238"/>
          <a:ext cx="6302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8" name="Equation" r:id="rId7" imgW="291960" imgH="393480" progId="Equation.DSMT4">
                  <p:embed/>
                </p:oleObj>
              </mc:Choice>
              <mc:Fallback>
                <p:oleObj name="Equation" r:id="rId7" imgW="2919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4059238"/>
                        <a:ext cx="6302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2"/>
          <p:cNvGraphicFramePr>
            <a:graphicFrameLocks noChangeAspect="1"/>
          </p:cNvGraphicFramePr>
          <p:nvPr/>
        </p:nvGraphicFramePr>
        <p:xfrm>
          <a:off x="2319338" y="4357235"/>
          <a:ext cx="522287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9" name="Equation" r:id="rId9" imgW="241200" imgH="139680" progId="Equation.DSMT4">
                  <p:embed/>
                </p:oleObj>
              </mc:Choice>
              <mc:Fallback>
                <p:oleObj name="Equation" r:id="rId9" imgW="241200" imgH="139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4357235"/>
                        <a:ext cx="522287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8" name="Object 2"/>
          <p:cNvGraphicFramePr>
            <a:graphicFrameLocks noChangeAspect="1"/>
          </p:cNvGraphicFramePr>
          <p:nvPr/>
        </p:nvGraphicFramePr>
        <p:xfrm>
          <a:off x="487363" y="5273675"/>
          <a:ext cx="41751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0" name="Equation" r:id="rId11" imgW="1930320" imgH="190440" progId="Equation.DSMT4">
                  <p:embed/>
                </p:oleObj>
              </mc:Choice>
              <mc:Fallback>
                <p:oleObj name="Equation" r:id="rId11" imgW="1930320" imgH="190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5273675"/>
                        <a:ext cx="4175125" cy="412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358082" y="147702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747526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543368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257484" y="23864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267053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6057684" y="3286124"/>
          <a:ext cx="357190" cy="439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0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684" y="3286124"/>
                        <a:ext cx="357190" cy="439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85520" y="1512431"/>
            <a:ext cx="2428892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Now consider the triangle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O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1800" dirty="0" smtClean="0">
                <a:solidFill>
                  <a:srgbClr val="006600"/>
                </a:solidFill>
                <a:effectLst/>
              </a:rPr>
              <a:t>Q</a:t>
            </a:r>
            <a:r>
              <a:rPr lang="en-GB" sz="1800" dirty="0" smtClean="0">
                <a:effectLst/>
              </a:rPr>
              <a:t>.</a:t>
            </a:r>
            <a:endParaRPr lang="en-GB" sz="1800" dirty="0">
              <a:effectLst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rot="16200000" flipH="1">
            <a:off x="6809411" y="2908225"/>
            <a:ext cx="1636102" cy="597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7444034" y="350043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286644" y="36578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520" y="2515952"/>
            <a:ext cx="2428892" cy="1200329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We will now recall the trigonometric ratios with which we are already familiar:</a:t>
            </a:r>
            <a:endParaRPr lang="en-GB" sz="1800" dirty="0">
              <a:effectLst/>
            </a:endParaRPr>
          </a:p>
        </p:txBody>
      </p:sp>
      <p:graphicFrame>
        <p:nvGraphicFramePr>
          <p:cNvPr id="133123" name="Object 2"/>
          <p:cNvGraphicFramePr>
            <a:graphicFrameLocks noChangeAspect="1"/>
          </p:cNvGraphicFramePr>
          <p:nvPr/>
        </p:nvGraphicFramePr>
        <p:xfrm>
          <a:off x="628650" y="4287838"/>
          <a:ext cx="10175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1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287838"/>
                        <a:ext cx="1017588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1647825" y="4032250"/>
          <a:ext cx="6302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2" name="Equation" r:id="rId7" imgW="291960" imgH="419040" progId="Equation.DSMT4">
                  <p:embed/>
                </p:oleObj>
              </mc:Choice>
              <mc:Fallback>
                <p:oleObj name="Equation" r:id="rId7" imgW="2919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4032250"/>
                        <a:ext cx="630238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2"/>
          <p:cNvGraphicFramePr>
            <a:graphicFrameLocks noChangeAspect="1"/>
          </p:cNvGraphicFramePr>
          <p:nvPr/>
        </p:nvGraphicFramePr>
        <p:xfrm>
          <a:off x="2354489" y="4055836"/>
          <a:ext cx="6032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3" name="Equation" r:id="rId9" imgW="279360" imgH="393480" progId="Equation.DSMT4">
                  <p:embed/>
                </p:oleObj>
              </mc:Choice>
              <mc:Fallback>
                <p:oleObj name="Equation" r:id="rId9" imgW="2793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489" y="4055836"/>
                        <a:ext cx="603250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8" name="Object 2"/>
          <p:cNvGraphicFramePr>
            <a:graphicFrameLocks noChangeAspect="1"/>
          </p:cNvGraphicFramePr>
          <p:nvPr/>
        </p:nvGraphicFramePr>
        <p:xfrm>
          <a:off x="484188" y="5092718"/>
          <a:ext cx="42306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4" name="Equation" r:id="rId11" imgW="1955520" imgH="419040" progId="Equation.DSMT4">
                  <p:embed/>
                </p:oleObj>
              </mc:Choice>
              <mc:Fallback>
                <p:oleObj name="Equation" r:id="rId11" imgW="195552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5092718"/>
                        <a:ext cx="4230688" cy="908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358082" y="147702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747526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543368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257484" y="23864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267053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6057684" y="3286124"/>
          <a:ext cx="357190" cy="439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3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684" y="3286124"/>
                        <a:ext cx="357190" cy="439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 rot="16200000" flipH="1">
            <a:off x="6809411" y="2908225"/>
            <a:ext cx="1636102" cy="597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7444034" y="350043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286644" y="36578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58082" y="147702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85520" y="2943448"/>
            <a:ext cx="2928958" cy="307183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 bwMode="auto">
          <a:xfrm>
            <a:off x="629528" y="3071810"/>
            <a:ext cx="2643206" cy="2786082"/>
          </a:xfrm>
          <a:prstGeom prst="rec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929794" y="314324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FF0066"/>
                </a:solidFill>
                <a:effectLst/>
              </a:rPr>
              <a:t>Note :</a:t>
            </a:r>
            <a:endParaRPr lang="en-GB" sz="1400" dirty="0">
              <a:solidFill>
                <a:srgbClr val="FF0066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29794" y="3469661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solidFill>
                  <a:schemeClr val="tx1"/>
                </a:solidFill>
                <a:effectLst/>
              </a:rPr>
              <a:t>In the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1</a:t>
            </a:r>
            <a:r>
              <a:rPr lang="en-GB" sz="1600" baseline="30000" dirty="0" smtClean="0">
                <a:solidFill>
                  <a:srgbClr val="FF0000"/>
                </a:solidFill>
                <a:effectLst/>
              </a:rPr>
              <a:t>st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Quadrant,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36201" name="Object 9"/>
          <p:cNvGraphicFramePr>
            <a:graphicFrameLocks noChangeAspect="1"/>
          </p:cNvGraphicFramePr>
          <p:nvPr/>
        </p:nvGraphicFramePr>
        <p:xfrm>
          <a:off x="1297629" y="4150878"/>
          <a:ext cx="134240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4" name="Equation" r:id="rId5" imgW="558720" imgH="177480" progId="Equation.DSMT4">
                  <p:embed/>
                </p:oleObj>
              </mc:Choice>
              <mc:Fallback>
                <p:oleObj name="Equation" r:id="rId5" imgW="5587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7629" y="4150878"/>
                        <a:ext cx="1342406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2" name="Object 10"/>
          <p:cNvGraphicFramePr>
            <a:graphicFrameLocks noChangeAspect="1"/>
          </p:cNvGraphicFramePr>
          <p:nvPr/>
        </p:nvGraphicFramePr>
        <p:xfrm>
          <a:off x="1238237" y="4709007"/>
          <a:ext cx="1404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5" name="Equation" r:id="rId7" imgW="583920" imgH="177480" progId="Equation.DSMT4">
                  <p:embed/>
                </p:oleObj>
              </mc:Choice>
              <mc:Fallback>
                <p:oleObj name="Equation" r:id="rId7" imgW="58392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37" y="4709007"/>
                        <a:ext cx="14049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3" name="Object 11"/>
          <p:cNvGraphicFramePr>
            <a:graphicFrameLocks noChangeAspect="1"/>
          </p:cNvGraphicFramePr>
          <p:nvPr/>
        </p:nvGraphicFramePr>
        <p:xfrm>
          <a:off x="1252751" y="5265993"/>
          <a:ext cx="1374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6" name="Equation" r:id="rId9" imgW="571320" imgH="177480" progId="Equation.DSMT4">
                  <p:embed/>
                </p:oleObj>
              </mc:Choice>
              <mc:Fallback>
                <p:oleObj name="Equation" r:id="rId9" imgW="5713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751" y="5265993"/>
                        <a:ext cx="13747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3128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7" name="Equation" r:id="rId11" imgW="1777680" imgH="419040" progId="Equation.DSMT4">
                  <p:embed/>
                </p:oleObj>
              </mc:Choice>
              <mc:Fallback>
                <p:oleObj name="Equation" r:id="rId11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9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8" name="Equation" r:id="rId13" imgW="1752480" imgH="190440" progId="Equation.DSMT4">
                  <p:embed/>
                </p:oleObj>
              </mc:Choice>
              <mc:Fallback>
                <p:oleObj name="Equation" r:id="rId13" imgW="175248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0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59" name="Equation" r:id="rId15" imgW="1739880" imgH="215640" progId="Equation.DSMT4">
                  <p:embed/>
                </p:oleObj>
              </mc:Choice>
              <mc:Fallback>
                <p:oleObj name="Equation" r:id="rId15" imgW="173988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85786" y="3740886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solidFill>
                  <a:schemeClr val="tx1"/>
                </a:solidFill>
                <a:effectLst/>
              </a:rPr>
              <a:t>(i.e. for an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acute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angle)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747526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543368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257484" y="23864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267053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6057684" y="3286124"/>
          <a:ext cx="357190" cy="439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4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684" y="3286124"/>
                        <a:ext cx="357190" cy="439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 rot="16200000" flipH="1">
            <a:off x="6809411" y="2908225"/>
            <a:ext cx="1636102" cy="597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7444034" y="350043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286644" y="36578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58082" y="147702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958" y="3000372"/>
            <a:ext cx="2428892" cy="1477328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We will now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extend</a:t>
            </a:r>
            <a:r>
              <a:rPr lang="en-GB" sz="1800" dirty="0" smtClean="0">
                <a:effectLst/>
              </a:rPr>
              <a:t> these definitions to angles that lie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outside</a:t>
            </a:r>
            <a:r>
              <a:rPr lang="en-GB" sz="1800" dirty="0" smtClean="0">
                <a:effectLst/>
              </a:rPr>
              <a:t> of the 1st quadrant. </a:t>
            </a:r>
            <a:endParaRPr lang="en-GB" sz="1800" dirty="0">
              <a:effectLst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5" name="Equation" r:id="rId5" imgW="1777680" imgH="419040" progId="Equation.DSMT4">
                  <p:embed/>
                </p:oleObj>
              </mc:Choice>
              <mc:Fallback>
                <p:oleObj name="Equation" r:id="rId5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6" name="Equation" r:id="rId7" imgW="1752480" imgH="190440" progId="Equation.DSMT4">
                  <p:embed/>
                </p:oleObj>
              </mc:Choice>
              <mc:Fallback>
                <p:oleObj name="Equation" r:id="rId7" imgW="175248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7" name="Equation" r:id="rId9" imgW="1739880" imgH="215640" progId="Equation.DSMT4">
                  <p:embed/>
                </p:oleObj>
              </mc:Choice>
              <mc:Fallback>
                <p:oleObj name="Equation" r:id="rId9" imgW="173988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3856488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3785050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357686" y="228599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8503608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43306" y="1405582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5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6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7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71472" y="2854107"/>
            <a:ext cx="2428892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This time our angle lies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2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nd</a:t>
            </a:r>
            <a:r>
              <a:rPr lang="en-GB" sz="1800" dirty="0" smtClean="0">
                <a:effectLst/>
              </a:rPr>
              <a:t> Quadrant.</a:t>
            </a:r>
            <a:endParaRPr lang="en-GB" sz="1800" dirty="0"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1472" y="3975091"/>
            <a:ext cx="2428892" cy="7386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tx1"/>
                </a:solidFill>
                <a:effectLst/>
              </a:rPr>
              <a:t>Let </a:t>
            </a:r>
            <a:r>
              <a:rPr lang="el-GR" sz="1400" dirty="0" smtClean="0">
                <a:solidFill>
                  <a:schemeClr val="tx1"/>
                </a:solidFill>
                <a:effectLst/>
              </a:rPr>
              <a:t>Φ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 (phi) be the acute angle between our line and the x-axis.</a:t>
            </a:r>
            <a:endParaRPr lang="en-GB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42" name="Arc 41"/>
          <p:cNvSpPr/>
          <p:nvPr/>
        </p:nvSpPr>
        <p:spPr bwMode="auto">
          <a:xfrm>
            <a:off x="4429124" y="2671078"/>
            <a:ext cx="2143140" cy="2071702"/>
          </a:xfrm>
          <a:prstGeom prst="arc">
            <a:avLst>
              <a:gd name="adj1" fmla="val 10765565"/>
              <a:gd name="adj2" fmla="val 13874486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38249" name="Object 2"/>
          <p:cNvGraphicFramePr>
            <a:graphicFrameLocks noChangeAspect="1"/>
          </p:cNvGraphicFramePr>
          <p:nvPr/>
        </p:nvGraphicFramePr>
        <p:xfrm>
          <a:off x="4643438" y="2959100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8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59100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499562" y="2857496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9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562" y="2857496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5" grpId="0"/>
      <p:bldP spid="27" grpId="0" animBg="1"/>
      <p:bldP spid="34" grpId="0"/>
      <p:bldP spid="40" grpId="0" animBg="1"/>
      <p:bldP spid="41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3856488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3785050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357686" y="228599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8503608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rot="16200000" flipH="1">
            <a:off x="3042559" y="2908225"/>
            <a:ext cx="1636102" cy="597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3857620" y="350043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500430" y="36578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43306" y="1405582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5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6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7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71472" y="2854107"/>
            <a:ext cx="2428892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Using our definitions above:</a:t>
            </a:r>
            <a:endParaRPr lang="en-GB" sz="1800" dirty="0">
              <a:effectLst/>
            </a:endParaRPr>
          </a:p>
        </p:txBody>
      </p:sp>
      <p:sp>
        <p:nvSpPr>
          <p:cNvPr id="42" name="Arc 41"/>
          <p:cNvSpPr/>
          <p:nvPr/>
        </p:nvSpPr>
        <p:spPr bwMode="auto">
          <a:xfrm>
            <a:off x="4429124" y="2671078"/>
            <a:ext cx="2143140" cy="2071702"/>
          </a:xfrm>
          <a:prstGeom prst="arc">
            <a:avLst>
              <a:gd name="adj1" fmla="val 10765565"/>
              <a:gd name="adj2" fmla="val 13874486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38249" name="Object 2"/>
          <p:cNvGraphicFramePr>
            <a:graphicFrameLocks noChangeAspect="1"/>
          </p:cNvGraphicFramePr>
          <p:nvPr/>
        </p:nvGraphicFramePr>
        <p:xfrm>
          <a:off x="4643438" y="2959100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8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59100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499562" y="2857496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9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562" y="2857496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840453" y="3743780"/>
          <a:ext cx="9890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60" name="Equation" r:id="rId13" imgW="457200" imgH="177480" progId="Equation.DSMT4">
                  <p:embed/>
                </p:oleObj>
              </mc:Choice>
              <mc:Fallback>
                <p:oleObj name="Equation" r:id="rId13" imgW="45720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53" y="3743780"/>
                        <a:ext cx="989012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1842847" y="3729266"/>
          <a:ext cx="7143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61" name="Equation" r:id="rId15" imgW="330120" imgH="203040" progId="Equation.DSMT4">
                  <p:embed/>
                </p:oleObj>
              </mc:Choice>
              <mc:Fallback>
                <p:oleObj name="Equation" r:id="rId15" imgW="3301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847" y="3729266"/>
                        <a:ext cx="7143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801008" y="4509154"/>
          <a:ext cx="10160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62" name="Equation" r:id="rId17" imgW="469800" imgH="177480" progId="Equation.DSMT4">
                  <p:embed/>
                </p:oleObj>
              </mc:Choice>
              <mc:Fallback>
                <p:oleObj name="Equation" r:id="rId17" imgW="46980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008" y="4509154"/>
                        <a:ext cx="10160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5" name="Object 11"/>
          <p:cNvGraphicFramePr>
            <a:graphicFrameLocks noChangeAspect="1"/>
          </p:cNvGraphicFramePr>
          <p:nvPr/>
        </p:nvGraphicFramePr>
        <p:xfrm>
          <a:off x="1824934" y="4494867"/>
          <a:ext cx="9890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63" name="Equation" r:id="rId19" imgW="457200" imgH="203040" progId="Equation.DSMT4">
                  <p:embed/>
                </p:oleObj>
              </mc:Choice>
              <mc:Fallback>
                <p:oleObj name="Equation" r:id="rId19" imgW="45720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934" y="4494867"/>
                        <a:ext cx="989012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6" name="Object 12"/>
          <p:cNvGraphicFramePr>
            <a:graphicFrameLocks noChangeAspect="1"/>
          </p:cNvGraphicFramePr>
          <p:nvPr/>
        </p:nvGraphicFramePr>
        <p:xfrm>
          <a:off x="800300" y="5531320"/>
          <a:ext cx="10160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64" name="Equation" r:id="rId21" imgW="469800" imgH="177480" progId="Equation.DSMT4">
                  <p:embed/>
                </p:oleObj>
              </mc:Choice>
              <mc:Fallback>
                <p:oleObj name="Equation" r:id="rId21" imgW="46980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300" y="5531320"/>
                        <a:ext cx="10160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7" name="Object 13"/>
          <p:cNvGraphicFramePr>
            <a:graphicFrameLocks noChangeAspect="1"/>
          </p:cNvGraphicFramePr>
          <p:nvPr/>
        </p:nvGraphicFramePr>
        <p:xfrm>
          <a:off x="1836511" y="5517020"/>
          <a:ext cx="9620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65" name="Equation" r:id="rId23" imgW="444240" imgH="203040" progId="Equation.DSMT4">
                  <p:embed/>
                </p:oleObj>
              </mc:Choice>
              <mc:Fallback>
                <p:oleObj name="Equation" r:id="rId23" imgW="44424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511" y="5517020"/>
                        <a:ext cx="9620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42910" y="4936188"/>
            <a:ext cx="2229092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effectLst/>
              </a:rPr>
              <a:t>because x is negative</a:t>
            </a:r>
            <a:endParaRPr lang="en-GB" sz="1400" dirty="0">
              <a:solidFill>
                <a:srgbClr val="FF0000"/>
              </a:solidFill>
              <a:effectLst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2910" y="5965348"/>
            <a:ext cx="2229092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effectLst/>
              </a:rPr>
              <a:t>because x is negative</a:t>
            </a:r>
            <a:endParaRPr lang="en-GB" sz="1400" dirty="0">
              <a:solidFill>
                <a:srgbClr val="FF0000"/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29058" y="4517680"/>
            <a:ext cx="4071966" cy="138499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effectLst/>
              </a:rPr>
              <a:t>So just use the</a:t>
            </a:r>
            <a:r>
              <a:rPr lang="en-GB" sz="2800" dirty="0" smtClean="0">
                <a:solidFill>
                  <a:srgbClr val="FF0000"/>
                </a:solidFill>
                <a:effectLst/>
              </a:rPr>
              <a:t> ‘associated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effectLst/>
              </a:rPr>
              <a:t>acute’ </a:t>
            </a:r>
            <a:r>
              <a:rPr lang="en-GB" sz="2800" dirty="0" smtClean="0">
                <a:effectLst/>
              </a:rPr>
              <a:t>angle </a:t>
            </a:r>
            <a:r>
              <a:rPr lang="el-GR" sz="2800" dirty="0" smtClean="0">
                <a:effectLst/>
              </a:rPr>
              <a:t>Φ</a:t>
            </a:r>
            <a:r>
              <a:rPr lang="en-GB" sz="2800" dirty="0" smtClean="0">
                <a:effectLst/>
              </a:rPr>
              <a:t>, and note the </a:t>
            </a:r>
            <a:r>
              <a:rPr lang="en-GB" sz="2800" dirty="0" smtClean="0">
                <a:solidFill>
                  <a:srgbClr val="FF0000"/>
                </a:solidFill>
                <a:effectLst/>
              </a:rPr>
              <a:t>sign</a:t>
            </a:r>
            <a:r>
              <a:rPr lang="en-GB" sz="2800" dirty="0" smtClean="0">
                <a:effectLst/>
              </a:rPr>
              <a:t>.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40" grpId="0" animBg="1"/>
      <p:bldP spid="43" grpId="0" animBg="1"/>
      <p:bldP spid="44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185914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3856488" y="2029268"/>
            <a:ext cx="1882926" cy="168312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3785050" y="1956698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4357686" y="228599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7" name="Arc 26"/>
          <p:cNvSpPr/>
          <p:nvPr/>
        </p:nvSpPr>
        <p:spPr bwMode="auto">
          <a:xfrm flipH="1">
            <a:off x="4400096" y="2671078"/>
            <a:ext cx="2143140" cy="2071702"/>
          </a:xfrm>
          <a:prstGeom prst="arc">
            <a:avLst>
              <a:gd name="adj1" fmla="val 10765565"/>
              <a:gd name="adj2" fmla="val 18503608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rot="16200000" flipH="1">
            <a:off x="3042559" y="2908225"/>
            <a:ext cx="1636102" cy="597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3857620" y="350043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500430" y="36578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43306" y="1405582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0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1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2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Arc 41"/>
          <p:cNvSpPr/>
          <p:nvPr/>
        </p:nvSpPr>
        <p:spPr bwMode="auto">
          <a:xfrm>
            <a:off x="4429124" y="2671078"/>
            <a:ext cx="2143140" cy="2071702"/>
          </a:xfrm>
          <a:prstGeom prst="arc">
            <a:avLst>
              <a:gd name="adj1" fmla="val 10765565"/>
              <a:gd name="adj2" fmla="val 13874486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graphicFrame>
        <p:nvGraphicFramePr>
          <p:cNvPr id="138249" name="Object 2"/>
          <p:cNvGraphicFramePr>
            <a:graphicFrameLocks noChangeAspect="1"/>
          </p:cNvGraphicFramePr>
          <p:nvPr/>
        </p:nvGraphicFramePr>
        <p:xfrm>
          <a:off x="4643438" y="2959100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3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59100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499562" y="2857496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4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562" y="2857496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929058" y="4517680"/>
            <a:ext cx="4071966" cy="138499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effectLst/>
              </a:rPr>
              <a:t>So just use the</a:t>
            </a:r>
            <a:r>
              <a:rPr lang="en-GB" sz="2800" dirty="0" smtClean="0">
                <a:solidFill>
                  <a:srgbClr val="FF0000"/>
                </a:solidFill>
                <a:effectLst/>
              </a:rPr>
              <a:t> ‘associated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effectLst/>
              </a:rPr>
              <a:t>acute’ </a:t>
            </a:r>
            <a:r>
              <a:rPr lang="en-GB" sz="2800" dirty="0" smtClean="0">
                <a:effectLst/>
              </a:rPr>
              <a:t>angle </a:t>
            </a:r>
            <a:r>
              <a:rPr lang="el-GR" sz="2800" dirty="0" smtClean="0">
                <a:effectLst/>
              </a:rPr>
              <a:t>Φ</a:t>
            </a:r>
            <a:r>
              <a:rPr lang="en-GB" sz="2800" dirty="0" smtClean="0">
                <a:effectLst/>
              </a:rPr>
              <a:t>, and note the </a:t>
            </a:r>
            <a:r>
              <a:rPr lang="en-GB" sz="2800" dirty="0" smtClean="0">
                <a:solidFill>
                  <a:srgbClr val="FF0000"/>
                </a:solidFill>
                <a:effectLst/>
              </a:rPr>
              <a:t>sign</a:t>
            </a:r>
            <a:r>
              <a:rPr lang="en-GB" sz="2800" dirty="0" smtClean="0">
                <a:effectLst/>
              </a:rPr>
              <a:t>.</a:t>
            </a:r>
            <a:endParaRPr lang="en-GB" dirty="0">
              <a:effectLst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85520" y="2943448"/>
            <a:ext cx="2928958" cy="307183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 bwMode="auto">
          <a:xfrm>
            <a:off x="629528" y="3071810"/>
            <a:ext cx="2643206" cy="2786082"/>
          </a:xfrm>
          <a:prstGeom prst="rec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929794" y="314324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FF0066"/>
                </a:solidFill>
                <a:effectLst/>
              </a:rPr>
              <a:t>Note :</a:t>
            </a:r>
            <a:endParaRPr lang="en-GB" sz="1400" dirty="0">
              <a:solidFill>
                <a:srgbClr val="FF0066"/>
              </a:solidFill>
              <a:effectLst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9794" y="3469661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solidFill>
                  <a:schemeClr val="tx1"/>
                </a:solidFill>
                <a:effectLst/>
              </a:rPr>
              <a:t>In the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2</a:t>
            </a:r>
            <a:r>
              <a:rPr lang="en-GB" sz="1600" baseline="30000" dirty="0" smtClean="0">
                <a:solidFill>
                  <a:srgbClr val="FF0000"/>
                </a:solidFill>
                <a:effectLst/>
              </a:rPr>
              <a:t>nd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Quadrant,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1283115" y="4000504"/>
          <a:ext cx="134240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5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115" y="4000504"/>
                        <a:ext cx="1342406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0"/>
          <p:cNvGraphicFramePr>
            <a:graphicFrameLocks noChangeAspect="1"/>
          </p:cNvGraphicFramePr>
          <p:nvPr/>
        </p:nvGraphicFramePr>
        <p:xfrm>
          <a:off x="1238237" y="4572008"/>
          <a:ext cx="1404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6" name="Equation" r:id="rId15" imgW="583920" imgH="177480" progId="Equation.DSMT4">
                  <p:embed/>
                </p:oleObj>
              </mc:Choice>
              <mc:Fallback>
                <p:oleObj name="Equation" r:id="rId15" imgW="58392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37" y="4572008"/>
                        <a:ext cx="14049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1"/>
          <p:cNvGraphicFramePr>
            <a:graphicFrameLocks noChangeAspect="1"/>
          </p:cNvGraphicFramePr>
          <p:nvPr/>
        </p:nvGraphicFramePr>
        <p:xfrm>
          <a:off x="1238237" y="5143512"/>
          <a:ext cx="1374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7" name="Equation" r:id="rId17" imgW="571320" imgH="177480" progId="Equation.DSMT4">
                  <p:embed/>
                </p:oleObj>
              </mc:Choice>
              <mc:Fallback>
                <p:oleObj name="Equation" r:id="rId17" imgW="57132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37" y="5143512"/>
                        <a:ext cx="13747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9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0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1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71472" y="2854107"/>
            <a:ext cx="2428892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This time our angle lies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3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rd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1800" dirty="0" smtClean="0">
                <a:effectLst/>
              </a:rPr>
              <a:t> Quadrant.</a:t>
            </a:r>
            <a:endParaRPr lang="en-GB" sz="1800" dirty="0">
              <a:effectLst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Round Single Corner Rectangle 50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ound Single Corner Rectangle 51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Straight Arrow Connector 5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Arc 53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572132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72266" y="484324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56888" y="5834738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59" name="Object 2"/>
          <p:cNvGraphicFramePr>
            <a:graphicFrameLocks noChangeAspect="1"/>
          </p:cNvGraphicFramePr>
          <p:nvPr/>
        </p:nvGraphicFramePr>
        <p:xfrm>
          <a:off x="5642438" y="2885392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2"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438" y="2885392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Arc 59"/>
          <p:cNvSpPr/>
          <p:nvPr/>
        </p:nvSpPr>
        <p:spPr bwMode="auto">
          <a:xfrm>
            <a:off x="4714877" y="2700106"/>
            <a:ext cx="2143140" cy="207170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 bwMode="auto">
          <a:xfrm rot="10800000">
            <a:off x="4714877" y="2700106"/>
            <a:ext cx="2143140" cy="2071702"/>
          </a:xfrm>
          <a:prstGeom prst="arc">
            <a:avLst>
              <a:gd name="adj1" fmla="val 18064644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Straight Arrow Connector 61"/>
          <p:cNvCxnSpPr/>
          <p:nvPr/>
        </p:nvCxnSpPr>
        <p:spPr bwMode="auto">
          <a:xfrm rot="5400000">
            <a:off x="3979292" y="4250538"/>
            <a:ext cx="2286016" cy="121444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62"/>
          <p:cNvSpPr/>
          <p:nvPr/>
        </p:nvSpPr>
        <p:spPr bwMode="auto">
          <a:xfrm>
            <a:off x="4472666" y="5872406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5" grpId="0"/>
      <p:bldP spid="56" grpId="0"/>
      <p:bldP spid="57" grpId="0"/>
      <p:bldP spid="60" grpId="0" animBg="1"/>
      <p:bldP spid="61" grpId="0" animBg="1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8463" y="1484784"/>
            <a:ext cx="8415337" cy="4195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>
              <a:effectLst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000125" y="714375"/>
            <a:ext cx="264318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 u="sng">
                <a:solidFill>
                  <a:schemeClr val="tx1"/>
                </a:solidFill>
                <a:effectLst/>
              </a:rPr>
              <a:t>Lesson Objectives: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527050" y="1596687"/>
            <a:ext cx="8143875" cy="393954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b">
            <a:spAutoFit/>
          </a:bodyPr>
          <a:lstStyle>
            <a:lvl1pPr marL="457200" indent="-45720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buFontTx/>
              <a:buAutoNum type="arabicPeriod"/>
            </a:pPr>
            <a:r>
              <a:rPr lang="en-GB" sz="2000" dirty="0">
                <a:effectLst/>
              </a:rPr>
              <a:t>To </a:t>
            </a:r>
            <a:r>
              <a:rPr lang="en-GB" sz="2000" dirty="0" smtClean="0">
                <a:effectLst/>
              </a:rPr>
              <a:t>understand </a:t>
            </a:r>
            <a:r>
              <a:rPr lang="en-GB" sz="2000" dirty="0">
                <a:effectLst/>
              </a:rPr>
              <a:t>what is </a:t>
            </a:r>
            <a:r>
              <a:rPr lang="en-GB" sz="2000" dirty="0" smtClean="0">
                <a:effectLst/>
              </a:rPr>
              <a:t>meant by: circular functions; quadrants; positive angles; negative angles.</a:t>
            </a:r>
          </a:p>
          <a:p>
            <a:pPr algn="l" eaLnBrk="1" hangingPunct="1">
              <a:buFontTx/>
              <a:buAutoNum type="arabicPeriod"/>
            </a:pPr>
            <a:r>
              <a:rPr lang="en-GB" sz="2000" dirty="0" smtClean="0">
                <a:effectLst/>
              </a:rPr>
              <a:t>To recall the main characteristics of the graphs of </a:t>
            </a:r>
            <a:r>
              <a:rPr lang="en-GB" sz="2000" i="1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y = sin x</a:t>
            </a:r>
            <a:r>
              <a:rPr lang="en-GB" sz="2000" dirty="0" smtClean="0">
                <a:effectLst/>
              </a:rPr>
              <a:t>,         </a:t>
            </a:r>
            <a:r>
              <a:rPr lang="en-GB" sz="2000" i="1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y = cos x</a:t>
            </a:r>
            <a:r>
              <a:rPr lang="en-GB" sz="2000" dirty="0" smtClean="0">
                <a:effectLst/>
              </a:rPr>
              <a:t> and </a:t>
            </a:r>
            <a:r>
              <a:rPr lang="en-GB" sz="2000" i="1" dirty="0" smtClean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y = tan x</a:t>
            </a:r>
            <a:r>
              <a:rPr lang="en-GB" sz="2000" dirty="0" smtClean="0">
                <a:effectLst/>
              </a:rPr>
              <a:t>. </a:t>
            </a:r>
          </a:p>
          <a:p>
            <a:pPr algn="l" eaLnBrk="1" hangingPunct="1">
              <a:buFontTx/>
              <a:buAutoNum type="arabicPeriod"/>
            </a:pPr>
            <a:r>
              <a:rPr lang="en-GB" sz="2000" dirty="0" smtClean="0">
                <a:effectLst/>
              </a:rPr>
              <a:t>To consider the main trigonometric ratios in all 4 quadrants.</a:t>
            </a:r>
          </a:p>
          <a:p>
            <a:pPr algn="l" eaLnBrk="1" hangingPunct="1">
              <a:buFontTx/>
              <a:buAutoNum type="arabicPeriod"/>
            </a:pPr>
            <a:r>
              <a:rPr lang="en-GB" sz="2000" dirty="0" smtClean="0">
                <a:effectLst/>
              </a:rPr>
              <a:t>To introduce and use the CAST diagram for solving simple trig. </a:t>
            </a:r>
            <a:r>
              <a:rPr lang="en-GB" sz="2000" dirty="0">
                <a:effectLst/>
              </a:rPr>
              <a:t>r</a:t>
            </a:r>
            <a:r>
              <a:rPr lang="en-GB" sz="2000" dirty="0" smtClean="0">
                <a:effectLst/>
              </a:rPr>
              <a:t>atio problems.</a:t>
            </a:r>
          </a:p>
          <a:p>
            <a:pPr algn="l" eaLnBrk="1" hangingPunct="1">
              <a:buFontTx/>
              <a:buAutoNum type="arabicPeriod"/>
            </a:pPr>
            <a:r>
              <a:rPr lang="en-GB" sz="2000" dirty="0" smtClean="0">
                <a:effectLst/>
              </a:rPr>
              <a:t>To solve simple trig. </a:t>
            </a:r>
            <a:r>
              <a:rPr lang="en-GB" sz="2000" dirty="0">
                <a:effectLst/>
              </a:rPr>
              <a:t>r</a:t>
            </a:r>
            <a:r>
              <a:rPr lang="en-GB" sz="2000" dirty="0" smtClean="0">
                <a:effectLst/>
              </a:rPr>
              <a:t>atio problems graphically.</a:t>
            </a:r>
          </a:p>
          <a:p>
            <a:pPr algn="l" eaLnBrk="1" hangingPunct="1">
              <a:buFontTx/>
              <a:buAutoNum type="arabicPeriod"/>
            </a:pPr>
            <a:r>
              <a:rPr lang="en-GB" sz="2000" dirty="0" smtClean="0">
                <a:effectLst/>
              </a:rPr>
              <a:t>To solve simple trig. ratio problems by identifying a quicker method.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656" y="6330806"/>
            <a:ext cx="4176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GB" sz="1600" dirty="0">
                <a:effectLst/>
              </a:rPr>
              <a:t>© </a:t>
            </a:r>
            <a:r>
              <a:rPr lang="en-GB" sz="1600" dirty="0" smtClean="0">
                <a:effectLst/>
              </a:rPr>
              <a:t>P</a:t>
            </a:r>
            <a:r>
              <a:rPr lang="en-GB" sz="1600" dirty="0">
                <a:effectLst/>
              </a:rPr>
              <a:t>. </a:t>
            </a:r>
            <a:r>
              <a:rPr lang="en-GB" sz="1600" dirty="0" smtClean="0">
                <a:effectLst/>
              </a:rPr>
              <a:t>A. Hunt</a:t>
            </a:r>
            <a:endParaRPr lang="en-GB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46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572132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2266" y="484324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56888" y="5834738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6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7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8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9" name="Object 2"/>
          <p:cNvGraphicFramePr>
            <a:graphicFrameLocks noChangeAspect="1"/>
          </p:cNvGraphicFramePr>
          <p:nvPr/>
        </p:nvGraphicFramePr>
        <p:xfrm>
          <a:off x="5042360" y="3625404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9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360" y="3625404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642438" y="2885392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0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438" y="2885392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rc 43"/>
          <p:cNvSpPr/>
          <p:nvPr/>
        </p:nvSpPr>
        <p:spPr bwMode="auto">
          <a:xfrm>
            <a:off x="4714877" y="2700106"/>
            <a:ext cx="2143140" cy="207170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 bwMode="auto">
          <a:xfrm rot="10800000">
            <a:off x="4714877" y="2700106"/>
            <a:ext cx="2143140" cy="2071702"/>
          </a:xfrm>
          <a:prstGeom prst="arc">
            <a:avLst>
              <a:gd name="adj1" fmla="val 18064644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 bwMode="auto">
          <a:xfrm rot="5400000">
            <a:off x="3979292" y="4250538"/>
            <a:ext cx="2286016" cy="121444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1472" y="2786058"/>
            <a:ext cx="2428892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Using our definitions above:</a:t>
            </a:r>
            <a:endParaRPr lang="en-GB" sz="1800" dirty="0">
              <a:effectLst/>
            </a:endParaRP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840453" y="3586618"/>
          <a:ext cx="9890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1" name="Equation" r:id="rId13" imgW="457200" imgH="177480" progId="Equation.DSMT4">
                  <p:embed/>
                </p:oleObj>
              </mc:Choice>
              <mc:Fallback>
                <p:oleObj name="Equation" r:id="rId13" imgW="45720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53" y="3586618"/>
                        <a:ext cx="989012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9"/>
          <p:cNvGraphicFramePr>
            <a:graphicFrameLocks noChangeAspect="1"/>
          </p:cNvGraphicFramePr>
          <p:nvPr/>
        </p:nvGraphicFramePr>
        <p:xfrm>
          <a:off x="1794088" y="3571876"/>
          <a:ext cx="9350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2" name="Equation" r:id="rId15" imgW="431640" imgH="203040" progId="Equation.DSMT4">
                  <p:embed/>
                </p:oleObj>
              </mc:Choice>
              <mc:Fallback>
                <p:oleObj name="Equation" r:id="rId15" imgW="43164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088" y="3571876"/>
                        <a:ext cx="9350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0"/>
          <p:cNvGraphicFramePr>
            <a:graphicFrameLocks noChangeAspect="1"/>
          </p:cNvGraphicFramePr>
          <p:nvPr/>
        </p:nvGraphicFramePr>
        <p:xfrm>
          <a:off x="801008" y="4586295"/>
          <a:ext cx="10160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3" name="Equation" r:id="rId17" imgW="469800" imgH="177480" progId="Equation.DSMT4">
                  <p:embed/>
                </p:oleObj>
              </mc:Choice>
              <mc:Fallback>
                <p:oleObj name="Equation" r:id="rId17" imgW="46980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008" y="4586295"/>
                        <a:ext cx="10160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1"/>
          <p:cNvGraphicFramePr>
            <a:graphicFrameLocks noChangeAspect="1"/>
          </p:cNvGraphicFramePr>
          <p:nvPr/>
        </p:nvGraphicFramePr>
        <p:xfrm>
          <a:off x="1824934" y="4572008"/>
          <a:ext cx="9890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4" name="Equation" r:id="rId19" imgW="457200" imgH="203040" progId="Equation.DSMT4">
                  <p:embed/>
                </p:oleObj>
              </mc:Choice>
              <mc:Fallback>
                <p:oleObj name="Equation" r:id="rId19" imgW="45720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934" y="4572008"/>
                        <a:ext cx="989012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2"/>
          <p:cNvGraphicFramePr>
            <a:graphicFrameLocks noChangeAspect="1"/>
          </p:cNvGraphicFramePr>
          <p:nvPr/>
        </p:nvGraphicFramePr>
        <p:xfrm>
          <a:off x="800300" y="5531320"/>
          <a:ext cx="10160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5" name="Equation" r:id="rId21" imgW="469800" imgH="177480" progId="Equation.DSMT4">
                  <p:embed/>
                </p:oleObj>
              </mc:Choice>
              <mc:Fallback>
                <p:oleObj name="Equation" r:id="rId21" imgW="46980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300" y="5531320"/>
                        <a:ext cx="10160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3"/>
          <p:cNvGraphicFramePr>
            <a:graphicFrameLocks noChangeAspect="1"/>
          </p:cNvGraphicFramePr>
          <p:nvPr/>
        </p:nvGraphicFramePr>
        <p:xfrm>
          <a:off x="1785918" y="5516563"/>
          <a:ext cx="7413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6" name="Equation" r:id="rId23" imgW="342720" imgH="203040" progId="Equation.DSMT4">
                  <p:embed/>
                </p:oleObj>
              </mc:Choice>
              <mc:Fallback>
                <p:oleObj name="Equation" r:id="rId23" imgW="34272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5516563"/>
                        <a:ext cx="74136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42910" y="5013329"/>
            <a:ext cx="2229092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effectLst/>
              </a:rPr>
              <a:t>because x is negative</a:t>
            </a:r>
            <a:endParaRPr lang="en-GB" sz="1400" dirty="0">
              <a:solidFill>
                <a:srgbClr val="FF0000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7158" y="5965348"/>
            <a:ext cx="3143272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effectLst/>
              </a:rPr>
              <a:t>because x and y are both negative</a:t>
            </a:r>
            <a:endParaRPr lang="en-GB" sz="14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3489967" y="4811299"/>
            <a:ext cx="219309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4586514" y="371248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4143372" y="321468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5014" y="4057656"/>
            <a:ext cx="2229092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effectLst/>
              </a:rPr>
              <a:t>because y is negative</a:t>
            </a:r>
            <a:endParaRPr lang="en-GB" sz="1400" dirty="0">
              <a:solidFill>
                <a:srgbClr val="FF0000"/>
              </a:solidFill>
              <a:effectLst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472666" y="5872406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42" grpId="0" animBg="1"/>
      <p:bldP spid="47" grpId="0" animBg="1"/>
      <p:bldP spid="48" grpId="0"/>
      <p:bldP spid="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rd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4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5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6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Arrow Connector 55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Round Single Corner Rectangle 5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 Single Corner Rectangle 57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Arc 59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572132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72266" y="484324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456888" y="5834738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64" name="Object 2"/>
          <p:cNvGraphicFramePr>
            <a:graphicFrameLocks noChangeAspect="1"/>
          </p:cNvGraphicFramePr>
          <p:nvPr/>
        </p:nvGraphicFramePr>
        <p:xfrm>
          <a:off x="5042360" y="3625404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7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360" y="3625404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2"/>
          <p:cNvGraphicFramePr>
            <a:graphicFrameLocks noChangeAspect="1"/>
          </p:cNvGraphicFramePr>
          <p:nvPr/>
        </p:nvGraphicFramePr>
        <p:xfrm>
          <a:off x="5642438" y="2885392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8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438" y="2885392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Arc 65"/>
          <p:cNvSpPr/>
          <p:nvPr/>
        </p:nvSpPr>
        <p:spPr bwMode="auto">
          <a:xfrm>
            <a:off x="4714877" y="2700106"/>
            <a:ext cx="2143140" cy="207170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 bwMode="auto">
          <a:xfrm rot="10800000">
            <a:off x="4714877" y="2700106"/>
            <a:ext cx="2143140" cy="2071702"/>
          </a:xfrm>
          <a:prstGeom prst="arc">
            <a:avLst>
              <a:gd name="adj1" fmla="val 18064644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Arrow Connector 67"/>
          <p:cNvCxnSpPr/>
          <p:nvPr/>
        </p:nvCxnSpPr>
        <p:spPr bwMode="auto">
          <a:xfrm rot="5400000">
            <a:off x="3979292" y="4250538"/>
            <a:ext cx="2286016" cy="121444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5400000">
            <a:off x="3489967" y="4811299"/>
            <a:ext cx="219309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4586514" y="371248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143372" y="321468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85520" y="2943448"/>
            <a:ext cx="2928958" cy="307183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 bwMode="auto">
          <a:xfrm>
            <a:off x="629528" y="3071810"/>
            <a:ext cx="2643206" cy="2786082"/>
          </a:xfrm>
          <a:prstGeom prst="rec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929794" y="314324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FF0066"/>
                </a:solidFill>
                <a:effectLst/>
              </a:rPr>
              <a:t>Note :</a:t>
            </a:r>
            <a:endParaRPr lang="en-GB" sz="1400" dirty="0">
              <a:solidFill>
                <a:srgbClr val="FF0066"/>
              </a:solidFill>
              <a:effectLst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29794" y="3469661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solidFill>
                  <a:schemeClr val="tx1"/>
                </a:solidFill>
                <a:effectLst/>
              </a:rPr>
              <a:t>In the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3</a:t>
            </a:r>
            <a:r>
              <a:rPr lang="en-GB" sz="1600" baseline="30000" dirty="0" smtClean="0">
                <a:solidFill>
                  <a:srgbClr val="FF0000"/>
                </a:solidFill>
                <a:effectLst/>
              </a:rPr>
              <a:t>rd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Quadrant,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2" name="Object 9"/>
          <p:cNvGraphicFramePr>
            <a:graphicFrameLocks noChangeAspect="1"/>
          </p:cNvGraphicFramePr>
          <p:nvPr/>
        </p:nvGraphicFramePr>
        <p:xfrm>
          <a:off x="1283115" y="4000504"/>
          <a:ext cx="134240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9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115" y="4000504"/>
                        <a:ext cx="1342406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10"/>
          <p:cNvGraphicFramePr>
            <a:graphicFrameLocks noChangeAspect="1"/>
          </p:cNvGraphicFramePr>
          <p:nvPr/>
        </p:nvGraphicFramePr>
        <p:xfrm>
          <a:off x="1238237" y="4572008"/>
          <a:ext cx="1404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0" name="Equation" r:id="rId15" imgW="583920" imgH="177480" progId="Equation.DSMT4">
                  <p:embed/>
                </p:oleObj>
              </mc:Choice>
              <mc:Fallback>
                <p:oleObj name="Equation" r:id="rId15" imgW="58392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37" y="4572008"/>
                        <a:ext cx="14049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1"/>
          <p:cNvGraphicFramePr>
            <a:graphicFrameLocks noChangeAspect="1"/>
          </p:cNvGraphicFramePr>
          <p:nvPr/>
        </p:nvGraphicFramePr>
        <p:xfrm>
          <a:off x="1238237" y="5143512"/>
          <a:ext cx="1374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1" name="Equation" r:id="rId17" imgW="571320" imgH="177480" progId="Equation.DSMT4">
                  <p:embed/>
                </p:oleObj>
              </mc:Choice>
              <mc:Fallback>
                <p:oleObj name="Equation" r:id="rId17" imgW="57132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37" y="5143512"/>
                        <a:ext cx="13747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Oval 72"/>
          <p:cNvSpPr/>
          <p:nvPr/>
        </p:nvSpPr>
        <p:spPr bwMode="auto">
          <a:xfrm>
            <a:off x="4472666" y="5872406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00428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57950" y="4500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14740" y="577194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8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9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0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71472" y="2854107"/>
            <a:ext cx="2428892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This time our angle lies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4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th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 </a:t>
            </a:r>
            <a:r>
              <a:rPr lang="en-GB" sz="1800" dirty="0" smtClean="0">
                <a:effectLst/>
              </a:rPr>
              <a:t> Quadrant.</a:t>
            </a:r>
            <a:endParaRPr lang="en-GB" sz="1800" dirty="0">
              <a:effectLst/>
            </a:endParaRPr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642438" y="2885392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1"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438" y="2885392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rc 43"/>
          <p:cNvSpPr/>
          <p:nvPr/>
        </p:nvSpPr>
        <p:spPr bwMode="auto">
          <a:xfrm>
            <a:off x="4657953" y="2700106"/>
            <a:ext cx="2143140" cy="207170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 bwMode="auto">
          <a:xfrm rot="10800000">
            <a:off x="4657953" y="2700106"/>
            <a:ext cx="2143140" cy="2071702"/>
          </a:xfrm>
          <a:prstGeom prst="arc">
            <a:avLst>
              <a:gd name="adj1" fmla="val 13978343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5421275" y="4049446"/>
            <a:ext cx="2121935" cy="146592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086844" y="5715016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34" grpId="0"/>
      <p:bldP spid="40" grpId="0" animBg="1"/>
      <p:bldP spid="44" grpId="0" animBg="1"/>
      <p:bldP spid="45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00428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57950" y="4500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14740" y="577194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8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9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0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642438" y="2885392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1"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438" y="2885392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rc 43"/>
          <p:cNvSpPr/>
          <p:nvPr/>
        </p:nvSpPr>
        <p:spPr bwMode="auto">
          <a:xfrm>
            <a:off x="4657953" y="2700106"/>
            <a:ext cx="2143140" cy="207170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 bwMode="auto">
          <a:xfrm rot="10800000">
            <a:off x="4657953" y="2700106"/>
            <a:ext cx="2143140" cy="2071702"/>
          </a:xfrm>
          <a:prstGeom prst="arc">
            <a:avLst>
              <a:gd name="adj1" fmla="val 13978343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5421275" y="4049446"/>
            <a:ext cx="2121935" cy="146592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71472" y="2854107"/>
            <a:ext cx="2428892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Using our definitions above:</a:t>
            </a:r>
            <a:endParaRPr lang="en-GB" sz="1800" dirty="0">
              <a:effectLst/>
            </a:endParaRPr>
          </a:p>
        </p:txBody>
      </p:sp>
      <p:graphicFrame>
        <p:nvGraphicFramePr>
          <p:cNvPr id="27" name="Object 7"/>
          <p:cNvGraphicFramePr>
            <a:graphicFrameLocks noChangeAspect="1"/>
          </p:cNvGraphicFramePr>
          <p:nvPr/>
        </p:nvGraphicFramePr>
        <p:xfrm>
          <a:off x="840453" y="3729494"/>
          <a:ext cx="9890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2" name="Equation" r:id="rId11" imgW="457200" imgH="177480" progId="Equation.DSMT4">
                  <p:embed/>
                </p:oleObj>
              </mc:Choice>
              <mc:Fallback>
                <p:oleObj name="Equation" r:id="rId11" imgW="45720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53" y="3729494"/>
                        <a:ext cx="989012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1794088" y="3714752"/>
          <a:ext cx="9350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3" name="Equation" r:id="rId13" imgW="431640" imgH="203040" progId="Equation.DSMT4">
                  <p:embed/>
                </p:oleObj>
              </mc:Choice>
              <mc:Fallback>
                <p:oleObj name="Equation" r:id="rId13" imgW="4316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088" y="3714752"/>
                        <a:ext cx="9350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0"/>
          <p:cNvGraphicFramePr>
            <a:graphicFrameLocks noChangeAspect="1"/>
          </p:cNvGraphicFramePr>
          <p:nvPr/>
        </p:nvGraphicFramePr>
        <p:xfrm>
          <a:off x="801008" y="4729171"/>
          <a:ext cx="10160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4" name="Equation" r:id="rId15" imgW="469800" imgH="177480" progId="Equation.DSMT4">
                  <p:embed/>
                </p:oleObj>
              </mc:Choice>
              <mc:Fallback>
                <p:oleObj name="Equation" r:id="rId15" imgW="46980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008" y="4729171"/>
                        <a:ext cx="10160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1785918" y="4714876"/>
          <a:ext cx="7699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5" name="Equation" r:id="rId17" imgW="355320" imgH="203040" progId="Equation.DSMT4">
                  <p:embed/>
                </p:oleObj>
              </mc:Choice>
              <mc:Fallback>
                <p:oleObj name="Equation" r:id="rId17" imgW="3553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4714876"/>
                        <a:ext cx="7699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2"/>
          <p:cNvGraphicFramePr>
            <a:graphicFrameLocks noChangeAspect="1"/>
          </p:cNvGraphicFramePr>
          <p:nvPr/>
        </p:nvGraphicFramePr>
        <p:xfrm>
          <a:off x="800300" y="5515216"/>
          <a:ext cx="10160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6" name="Equation" r:id="rId19" imgW="469800" imgH="177480" progId="Equation.DSMT4">
                  <p:embed/>
                </p:oleObj>
              </mc:Choice>
              <mc:Fallback>
                <p:oleObj name="Equation" r:id="rId19" imgW="46980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300" y="5515216"/>
                        <a:ext cx="10160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13878"/>
              </p:ext>
            </p:extLst>
          </p:nvPr>
        </p:nvGraphicFramePr>
        <p:xfrm>
          <a:off x="1812112" y="5526815"/>
          <a:ext cx="9620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7" name="Equation" r:id="rId21" imgW="444240" imgH="203040" progId="Equation.DSMT4">
                  <p:embed/>
                </p:oleObj>
              </mc:Choice>
              <mc:Fallback>
                <p:oleObj name="Equation" r:id="rId21" imgW="44424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112" y="5526815"/>
                        <a:ext cx="9620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72138" y="5984907"/>
            <a:ext cx="2500330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effectLst/>
              </a:rPr>
              <a:t>because y is negative</a:t>
            </a:r>
            <a:endParaRPr lang="en-GB" sz="1400" dirty="0">
              <a:solidFill>
                <a:srgbClr val="FF0000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5014" y="4200532"/>
            <a:ext cx="2229092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effectLst/>
              </a:rPr>
              <a:t>because y is negative</a:t>
            </a:r>
            <a:endParaRPr lang="en-GB" sz="1400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6143636" y="3596376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08" name="Equation" r:id="rId23" imgW="164880" imgH="228600" progId="Equation.DSMT4">
                  <p:embed/>
                </p:oleObj>
              </mc:Choice>
              <mc:Fallback>
                <p:oleObj name="Equation" r:id="rId23" imgW="164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3596376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 bwMode="auto">
          <a:xfrm>
            <a:off x="6986378" y="371248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714008" y="321468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6076249" y="4811299"/>
            <a:ext cx="219309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086844" y="5715016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 bwMode="auto">
          <a:xfrm rot="5400000" flipH="1">
            <a:off x="4529024" y="2671644"/>
            <a:ext cx="2214578" cy="2157654"/>
          </a:xfrm>
          <a:prstGeom prst="arc">
            <a:avLst>
              <a:gd name="adj1" fmla="val 13080743"/>
              <a:gd name="adj2" fmla="val 16281862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1" grpId="0" animBg="1"/>
      <p:bldP spid="42" grpId="0" animBg="1"/>
      <p:bldP spid="48" grpId="0" animBg="1"/>
      <p:bldP spid="49" grpId="0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143240" y="3714752"/>
            <a:ext cx="5214974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57158" y="228804"/>
            <a:ext cx="8358246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Functions – the 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GB" sz="32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Quadrant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4670076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2422217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2422217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4670076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3206290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Arc 25"/>
          <p:cNvSpPr/>
          <p:nvPr/>
        </p:nvSpPr>
        <p:spPr bwMode="auto">
          <a:xfrm>
            <a:off x="3156622" y="1256833"/>
            <a:ext cx="5143536" cy="4972085"/>
          </a:xfrm>
          <a:prstGeom prst="arc">
            <a:avLst>
              <a:gd name="adj1" fmla="val 21553537"/>
              <a:gd name="adj2" fmla="val 2154214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00428" y="3662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O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57950" y="4500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effectLst/>
              </a:rPr>
              <a:t>1</a:t>
            </a:r>
            <a:endParaRPr lang="en-GB" dirty="0">
              <a:solidFill>
                <a:srgbClr val="FF000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14740" y="5771940"/>
            <a:ext cx="116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effectLst/>
              </a:rPr>
              <a:t>P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(</a:t>
            </a:r>
            <a:r>
              <a:rPr lang="en-GB" sz="2800" i="1" dirty="0" err="1" smtClean="0">
                <a:solidFill>
                  <a:srgbClr val="FF0000"/>
                </a:solidFill>
                <a:effectLst/>
                <a:latin typeface="Times" pitchFamily="18" charset="0"/>
              </a:rPr>
              <a:t>x</a:t>
            </a:r>
            <a:r>
              <a:rPr lang="en-GB" sz="2800" i="1" dirty="0" err="1" smtClean="0">
                <a:solidFill>
                  <a:schemeClr val="accent2"/>
                </a:solidFill>
                <a:effectLst/>
                <a:latin typeface="Times" pitchFamily="18" charset="0"/>
              </a:rPr>
              <a:t>,y</a:t>
            </a:r>
            <a:r>
              <a:rPr lang="en-GB" sz="2800" i="1" dirty="0" smtClean="0">
                <a:solidFill>
                  <a:schemeClr val="tx1"/>
                </a:solidFill>
                <a:effectLst/>
                <a:latin typeface="Times" pitchFamily="18" charset="0"/>
              </a:rPr>
              <a:t>)</a:t>
            </a:r>
            <a:endParaRPr lang="en-GB" i="1" dirty="0"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1006" y="1113956"/>
            <a:ext cx="2600796" cy="1457788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29063" y="1928802"/>
          <a:ext cx="2471302" cy="58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4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63" y="1928802"/>
                        <a:ext cx="2471302" cy="5834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543576" y="1571612"/>
          <a:ext cx="2435604" cy="26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5" name="Equation" r:id="rId5" imgW="1752480" imgH="190440" progId="Equation.DSMT4">
                  <p:embed/>
                </p:oleObj>
              </mc:Choice>
              <mc:Fallback>
                <p:oleObj name="Equation" r:id="rId5" imgW="175248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76" y="1571612"/>
                        <a:ext cx="2435604" cy="26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57865" y="1172012"/>
          <a:ext cx="2417246" cy="300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6" name="Equation" r:id="rId7" imgW="1739880" imgH="215640" progId="Equation.DSMT4">
                  <p:embed/>
                </p:oleObj>
              </mc:Choice>
              <mc:Fallback>
                <p:oleObj name="Equation" r:id="rId7" imgW="17398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65" y="1172012"/>
                        <a:ext cx="2417246" cy="3008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642438" y="2885392"/>
          <a:ext cx="501198" cy="61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7" name="Equation" r:id="rId9" imgW="164880" imgH="203040" progId="Equation.DSMT4">
                  <p:embed/>
                </p:oleObj>
              </mc:Choice>
              <mc:Fallback>
                <p:oleObj name="Equation" r:id="rId9" imgW="1648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438" y="2885392"/>
                        <a:ext cx="501198" cy="6172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rc 43"/>
          <p:cNvSpPr/>
          <p:nvPr/>
        </p:nvSpPr>
        <p:spPr bwMode="auto">
          <a:xfrm>
            <a:off x="4657953" y="2700106"/>
            <a:ext cx="2143140" cy="207170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 bwMode="auto">
          <a:xfrm rot="10800000">
            <a:off x="4657953" y="2700106"/>
            <a:ext cx="2143140" cy="2071702"/>
          </a:xfrm>
          <a:prstGeom prst="arc">
            <a:avLst>
              <a:gd name="adj1" fmla="val 13978343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5421275" y="4049446"/>
            <a:ext cx="2121935" cy="146592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6143636" y="3596376"/>
          <a:ext cx="55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8" name="Equation" r:id="rId11" imgW="164880" imgH="228600" progId="Equation.DSMT4">
                  <p:embed/>
                </p:oleObj>
              </mc:Choice>
              <mc:Fallback>
                <p:oleObj name="Equation" r:id="rId11" imgW="164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3596376"/>
                        <a:ext cx="558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 bwMode="auto">
          <a:xfrm>
            <a:off x="6986378" y="3712488"/>
            <a:ext cx="186418" cy="200932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714008" y="321468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00"/>
                </a:solidFill>
                <a:effectLst/>
              </a:rPr>
              <a:t>Q</a:t>
            </a:r>
            <a:endParaRPr lang="en-GB" dirty="0">
              <a:solidFill>
                <a:srgbClr val="006600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6076249" y="4811299"/>
            <a:ext cx="219309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7086844" y="5715016"/>
            <a:ext cx="157390" cy="142876"/>
          </a:xfrm>
          <a:prstGeom prst="ellipse">
            <a:avLst/>
          </a:prstGeom>
          <a:solidFill>
            <a:schemeClr val="accent2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 bwMode="auto">
          <a:xfrm rot="5400000" flipH="1">
            <a:off x="4529024" y="2671644"/>
            <a:ext cx="2214578" cy="2157654"/>
          </a:xfrm>
          <a:prstGeom prst="arc">
            <a:avLst>
              <a:gd name="adj1" fmla="val 13080743"/>
              <a:gd name="adj2" fmla="val 16281862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85520" y="2943448"/>
            <a:ext cx="2928958" cy="3071834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 bwMode="auto">
          <a:xfrm>
            <a:off x="629528" y="3071810"/>
            <a:ext cx="2643206" cy="2786082"/>
          </a:xfrm>
          <a:prstGeom prst="rec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929794" y="314324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FF0066"/>
                </a:solidFill>
                <a:effectLst/>
              </a:rPr>
              <a:t>Note :</a:t>
            </a:r>
            <a:endParaRPr lang="en-GB" sz="1400" dirty="0">
              <a:solidFill>
                <a:srgbClr val="FF0066"/>
              </a:solidFill>
              <a:effectLst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29794" y="3469661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 smtClean="0">
                <a:solidFill>
                  <a:schemeClr val="tx1"/>
                </a:solidFill>
                <a:effectLst/>
              </a:rPr>
              <a:t>In the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4</a:t>
            </a:r>
            <a:r>
              <a:rPr lang="en-GB" sz="1600" baseline="30000" dirty="0" smtClean="0">
                <a:solidFill>
                  <a:srgbClr val="FF0000"/>
                </a:solidFill>
                <a:effectLst/>
              </a:rPr>
              <a:t>th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Quadrant,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4" name="Object 9"/>
          <p:cNvGraphicFramePr>
            <a:graphicFrameLocks noChangeAspect="1"/>
          </p:cNvGraphicFramePr>
          <p:nvPr/>
        </p:nvGraphicFramePr>
        <p:xfrm>
          <a:off x="1283115" y="4000504"/>
          <a:ext cx="134240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9" name="Equation" r:id="rId13" imgW="558720" imgH="177480" progId="Equation.DSMT4">
                  <p:embed/>
                </p:oleObj>
              </mc:Choice>
              <mc:Fallback>
                <p:oleObj name="Equation" r:id="rId13" imgW="55872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115" y="4000504"/>
                        <a:ext cx="1342406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0"/>
          <p:cNvGraphicFramePr>
            <a:graphicFrameLocks noChangeAspect="1"/>
          </p:cNvGraphicFramePr>
          <p:nvPr/>
        </p:nvGraphicFramePr>
        <p:xfrm>
          <a:off x="1238237" y="4572008"/>
          <a:ext cx="1404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0" name="Equation" r:id="rId15" imgW="583920" imgH="177480" progId="Equation.DSMT4">
                  <p:embed/>
                </p:oleObj>
              </mc:Choice>
              <mc:Fallback>
                <p:oleObj name="Equation" r:id="rId15" imgW="58392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37" y="4572008"/>
                        <a:ext cx="14049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1"/>
          <p:cNvGraphicFramePr>
            <a:graphicFrameLocks noChangeAspect="1"/>
          </p:cNvGraphicFramePr>
          <p:nvPr/>
        </p:nvGraphicFramePr>
        <p:xfrm>
          <a:off x="1238237" y="5143512"/>
          <a:ext cx="1374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1" name="Equation" r:id="rId17" imgW="571320" imgH="177480" progId="Equation.DSMT4">
                  <p:embed/>
                </p:oleObj>
              </mc:Choice>
              <mc:Fallback>
                <p:oleObj name="Equation" r:id="rId17" imgW="57132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37" y="5143512"/>
                        <a:ext cx="13747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1428728" y="3714752"/>
            <a:ext cx="614366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214546" y="228804"/>
            <a:ext cx="4857784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GB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GB" sz="3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Diagram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3455630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1207771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1207771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3455630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1991844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357818" y="1375934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1</a:t>
            </a:r>
            <a:r>
              <a:rPr lang="en-GB" sz="1600" baseline="30000" dirty="0" smtClean="0">
                <a:solidFill>
                  <a:schemeClr val="tx1"/>
                </a:solidFill>
                <a:effectLst/>
              </a:rPr>
              <a:t>st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8950" y="1718610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0 &lt;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&lt; 90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29190" y="2285992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006600"/>
                </a:solidFill>
                <a:effectLst/>
              </a:rPr>
              <a:t>A</a:t>
            </a:r>
            <a:r>
              <a:rPr lang="en-GB" sz="6000" dirty="0" smtClean="0">
                <a:effectLst/>
              </a:rPr>
              <a:t>ll &gt; 0</a:t>
            </a:r>
            <a:endParaRPr lang="en-GB" sz="3600" dirty="0">
              <a:effectLst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01364" y="1357298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2</a:t>
            </a:r>
            <a:r>
              <a:rPr lang="en-GB" sz="1600" baseline="30000" dirty="0" smtClean="0">
                <a:solidFill>
                  <a:schemeClr val="tx1"/>
                </a:solidFill>
                <a:effectLst/>
              </a:rPr>
              <a:t>nd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01364" y="1718610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90 &lt;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&lt; 180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14414" y="2285992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effectLst/>
              </a:rPr>
              <a:t>S</a:t>
            </a:r>
            <a:r>
              <a:rPr lang="en-GB" sz="6000" dirty="0" smtClean="0">
                <a:solidFill>
                  <a:schemeClr val="tx1"/>
                </a:solidFill>
                <a:effectLst/>
              </a:rPr>
              <a:t>in</a:t>
            </a:r>
            <a:r>
              <a:rPr lang="en-GB" sz="6000" dirty="0" smtClean="0">
                <a:effectLst/>
              </a:rPr>
              <a:t> &gt; 0</a:t>
            </a:r>
            <a:endParaRPr lang="en-GB" sz="3600" dirty="0">
              <a:effectLst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57818" y="5300902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4</a:t>
            </a:r>
            <a:r>
              <a:rPr lang="en-GB" sz="1600" baseline="30000" dirty="0" smtClean="0">
                <a:solidFill>
                  <a:schemeClr val="tx1"/>
                </a:solidFill>
                <a:effectLst/>
              </a:rPr>
              <a:t>th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57818" y="5662214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270 &lt;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&lt; 360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00232" y="5300902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3</a:t>
            </a:r>
            <a:r>
              <a:rPr lang="en-GB" sz="1600" baseline="30000" dirty="0" smtClean="0">
                <a:solidFill>
                  <a:schemeClr val="tx1"/>
                </a:solidFill>
                <a:effectLst/>
              </a:rPr>
              <a:t>rd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00232" y="5662214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180 &lt;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&lt; 270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29190" y="4056411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 smtClean="0">
                <a:solidFill>
                  <a:schemeClr val="accent2"/>
                </a:solidFill>
                <a:effectLst/>
              </a:rPr>
              <a:t>C</a:t>
            </a:r>
            <a:r>
              <a:rPr lang="en-GB" sz="6000" dirty="0" err="1" smtClean="0">
                <a:solidFill>
                  <a:schemeClr val="tx1"/>
                </a:solidFill>
                <a:effectLst/>
              </a:rPr>
              <a:t>os</a:t>
            </a:r>
            <a:r>
              <a:rPr lang="en-GB" sz="6000" dirty="0" smtClean="0">
                <a:effectLst/>
              </a:rPr>
              <a:t> &gt; 0</a:t>
            </a:r>
            <a:endParaRPr lang="en-GB" sz="3600" dirty="0">
              <a:effectLst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14414" y="4056411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660033"/>
                </a:solidFill>
                <a:effectLst/>
              </a:rPr>
              <a:t>T</a:t>
            </a:r>
            <a:r>
              <a:rPr lang="en-GB" sz="6000" dirty="0" smtClean="0">
                <a:solidFill>
                  <a:schemeClr val="tx1"/>
                </a:solidFill>
                <a:effectLst/>
              </a:rPr>
              <a:t>an</a:t>
            </a:r>
            <a:r>
              <a:rPr lang="en-GB" sz="6000" dirty="0" smtClean="0">
                <a:effectLst/>
              </a:rPr>
              <a:t> &gt; 0</a:t>
            </a:r>
            <a:endParaRPr lang="en-GB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1" grpId="0"/>
      <p:bldP spid="57" grpId="0" animBg="1"/>
      <p:bldP spid="58" grpId="0" animBg="1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1428728" y="3714752"/>
            <a:ext cx="614366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214546" y="228804"/>
            <a:ext cx="4857784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GB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GB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GB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GB" sz="3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Diagram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ound Single Corner Rectangle 6"/>
          <p:cNvSpPr/>
          <p:nvPr/>
        </p:nvSpPr>
        <p:spPr bwMode="auto">
          <a:xfrm>
            <a:off x="3455630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8" name="Round Single Corner Rectangle 7"/>
          <p:cNvSpPr/>
          <p:nvPr/>
        </p:nvSpPr>
        <p:spPr bwMode="auto">
          <a:xfrm flipH="1">
            <a:off x="1207771" y="1604583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9" name="Round Single Corner Rectangle 8"/>
          <p:cNvSpPr/>
          <p:nvPr/>
        </p:nvSpPr>
        <p:spPr bwMode="auto">
          <a:xfrm flipH="1" flipV="1">
            <a:off x="1207771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0" name="Round Single Corner Rectangle 9"/>
          <p:cNvSpPr/>
          <p:nvPr/>
        </p:nvSpPr>
        <p:spPr bwMode="auto">
          <a:xfrm flipV="1">
            <a:off x="3455630" y="3750471"/>
            <a:ext cx="3304915" cy="2145888"/>
          </a:xfrm>
          <a:prstGeom prst="round1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rot="5400000" flipH="1" flipV="1">
            <a:off x="1991844" y="3706236"/>
            <a:ext cx="5072098" cy="138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357818" y="1375934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1</a:t>
            </a:r>
            <a:r>
              <a:rPr lang="en-GB" sz="1600" baseline="30000" dirty="0" smtClean="0">
                <a:solidFill>
                  <a:schemeClr val="tx1"/>
                </a:solidFill>
                <a:effectLst/>
              </a:rPr>
              <a:t>st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8950" y="1718610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0 &lt;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&lt; 90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86446" y="2285992"/>
            <a:ext cx="789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006600"/>
                </a:solidFill>
                <a:effectLst/>
              </a:rPr>
              <a:t>A</a:t>
            </a:r>
            <a:endParaRPr lang="en-GB" sz="3600" dirty="0">
              <a:effectLst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01364" y="1357298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2</a:t>
            </a:r>
            <a:r>
              <a:rPr lang="en-GB" sz="1600" baseline="30000" dirty="0" smtClean="0">
                <a:solidFill>
                  <a:schemeClr val="tx1"/>
                </a:solidFill>
                <a:effectLst/>
              </a:rPr>
              <a:t>nd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01364" y="1718610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90 &lt;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&lt; 180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57422" y="2285992"/>
            <a:ext cx="902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effectLst/>
              </a:rPr>
              <a:t>S</a:t>
            </a:r>
            <a:endParaRPr lang="en-GB" sz="3600" dirty="0">
              <a:effectLst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57818" y="5300902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4</a:t>
            </a:r>
            <a:r>
              <a:rPr lang="en-GB" sz="1600" baseline="30000" dirty="0" smtClean="0">
                <a:solidFill>
                  <a:schemeClr val="tx1"/>
                </a:solidFill>
                <a:effectLst/>
              </a:rPr>
              <a:t>th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57818" y="5662214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270 &lt;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&lt; 360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00232" y="5300902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3</a:t>
            </a:r>
            <a:r>
              <a:rPr lang="en-GB" sz="1600" baseline="30000" dirty="0" smtClean="0">
                <a:solidFill>
                  <a:schemeClr val="tx1"/>
                </a:solidFill>
                <a:effectLst/>
              </a:rPr>
              <a:t>rd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Quadrant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00232" y="5662214"/>
            <a:ext cx="164307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effectLst/>
              </a:rPr>
              <a:t>180 &lt; </a:t>
            </a:r>
            <a:r>
              <a:rPr lang="el-GR" sz="1600" dirty="0" smtClean="0">
                <a:solidFill>
                  <a:schemeClr val="tx1"/>
                </a:solidFill>
                <a:effectLst/>
              </a:rPr>
              <a:t>θ</a:t>
            </a:r>
            <a:r>
              <a:rPr lang="en-GB" sz="1600" dirty="0" smtClean="0">
                <a:solidFill>
                  <a:schemeClr val="tx1"/>
                </a:solidFill>
                <a:effectLst/>
              </a:rPr>
              <a:t> &lt; 270</a:t>
            </a:r>
            <a:endParaRPr lang="en-GB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86446" y="4056411"/>
            <a:ext cx="8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accent2"/>
                </a:solidFill>
                <a:effectLst/>
              </a:rPr>
              <a:t>C</a:t>
            </a:r>
            <a:endParaRPr lang="en-GB" sz="3600" dirty="0">
              <a:effectLst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57422" y="4056411"/>
            <a:ext cx="902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660033"/>
                </a:solidFill>
                <a:effectLst/>
              </a:rPr>
              <a:t>T</a:t>
            </a:r>
            <a:endParaRPr lang="en-GB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9" grpId="0"/>
      <p:bldP spid="64" grpId="0"/>
      <p:bldP spid="6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>
            <a:off x="3529458" y="3229200"/>
            <a:ext cx="2143140" cy="2071702"/>
          </a:xfrm>
          <a:prstGeom prst="arc">
            <a:avLst>
              <a:gd name="adj1" fmla="val 18691676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85486" y="2476509"/>
            <a:ext cx="1905593" cy="16964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143504" y="3714242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50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2" name="Arc 31"/>
          <p:cNvSpPr/>
          <p:nvPr/>
        </p:nvSpPr>
        <p:spPr bwMode="auto">
          <a:xfrm>
            <a:off x="3571868" y="3214686"/>
            <a:ext cx="2143140" cy="2071702"/>
          </a:xfrm>
          <a:prstGeom prst="arc">
            <a:avLst>
              <a:gd name="adj1" fmla="val 10765565"/>
              <a:gd name="adj2" fmla="val 1356506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  <a:effectLst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643306" y="214290"/>
            <a:ext cx="1714512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1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sin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sin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50</a:t>
            </a:r>
            <a:r>
              <a:rPr lang="el-GR" sz="2400" baseline="30000" dirty="0" smtClean="0">
                <a:effectLst/>
              </a:rPr>
              <a:t>◦</a:t>
            </a:r>
            <a:endParaRPr lang="en-GB" sz="1800" dirty="0">
              <a:effectLst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815078" y="4429132"/>
            <a:ext cx="3714776" cy="192882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57288" y="450057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50</a:t>
            </a:r>
            <a:r>
              <a:rPr lang="en-GB" sz="1800" baseline="30000" dirty="0" smtClean="0">
                <a:effectLst/>
              </a:rPr>
              <a:t>◦</a:t>
            </a:r>
            <a:r>
              <a:rPr lang="en-GB" sz="1800" dirty="0" smtClean="0">
                <a:effectLst/>
              </a:rPr>
              <a:t> lies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1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st</a:t>
            </a:r>
            <a:r>
              <a:rPr lang="en-GB" sz="1800" dirty="0" smtClean="0">
                <a:effectLst/>
              </a:rPr>
              <a:t> quadrant.</a:t>
            </a:r>
            <a:endParaRPr lang="en-GB" sz="1800" dirty="0"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00364" y="4817722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(where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sin &gt; 0</a:t>
            </a:r>
            <a:r>
              <a:rPr lang="en-GB" sz="1400" dirty="0" smtClean="0">
                <a:effectLst/>
              </a:rPr>
              <a:t>)</a:t>
            </a:r>
            <a:endParaRPr lang="en-GB" sz="1400" dirty="0">
              <a:effectLst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520280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0000"/>
                </a:solidFill>
                <a:effectLst/>
              </a:rPr>
              <a:t>sin &gt; 0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2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nd</a:t>
            </a:r>
            <a:r>
              <a:rPr lang="en-GB" sz="1800" dirty="0" smtClean="0">
                <a:effectLst/>
              </a:rPr>
              <a:t> quadrant also</a:t>
            </a:r>
            <a:endParaRPr lang="en-GB" sz="1800" dirty="0">
              <a:effectLst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28926" y="5574512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(draw at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same angle</a:t>
            </a:r>
            <a:r>
              <a:rPr lang="en-GB" sz="1400" dirty="0" smtClean="0">
                <a:effectLst/>
              </a:rPr>
              <a:t> to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x-axis</a:t>
            </a:r>
            <a:r>
              <a:rPr lang="en-GB" sz="1400" dirty="0" smtClean="0">
                <a:effectLst/>
              </a:rPr>
              <a:t>)</a:t>
            </a:r>
            <a:endParaRPr lang="en-GB" sz="1400" dirty="0">
              <a:effectLst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42974" y="5917188"/>
            <a:ext cx="365785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effectLst/>
              </a:rPr>
              <a:t>Read solutions from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positive</a:t>
            </a:r>
            <a:r>
              <a:rPr lang="en-GB" sz="1600" dirty="0" smtClean="0">
                <a:effectLst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x-axis</a:t>
            </a:r>
            <a:endParaRPr lang="en-GB" sz="16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rot="16200000" flipV="1">
            <a:off x="2809848" y="2491023"/>
            <a:ext cx="1905593" cy="16964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286116" y="3729266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50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7" name="Left Arrow Callout 36"/>
          <p:cNvSpPr/>
          <p:nvPr/>
        </p:nvSpPr>
        <p:spPr bwMode="auto">
          <a:xfrm>
            <a:off x="5643570" y="1285860"/>
            <a:ext cx="2714644" cy="642942"/>
          </a:xfrm>
          <a:prstGeom prst="leftArrowCallou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600" dirty="0" smtClean="0">
                <a:solidFill>
                  <a:srgbClr val="FF0000"/>
                </a:solidFill>
                <a:effectLst/>
              </a:rPr>
              <a:t>θ </a:t>
            </a:r>
            <a:r>
              <a:rPr lang="en-GB" sz="1600" dirty="0" smtClean="0">
                <a:effectLst/>
                <a:latin typeface="Comic Sans MS"/>
              </a:rPr>
              <a:t>=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50</a:t>
            </a:r>
            <a:r>
              <a:rPr lang="el-GR" sz="1600" baseline="30000" dirty="0" smtClean="0">
                <a:effectLst/>
              </a:rPr>
              <a:t>◦</a:t>
            </a:r>
            <a:r>
              <a:rPr lang="en-GB" sz="1600" baseline="30000" dirty="0" smtClean="0">
                <a:effectLst/>
              </a:rPr>
              <a:t> </a:t>
            </a:r>
            <a:r>
              <a:rPr lang="en-GB" sz="1600" dirty="0" smtClean="0">
                <a:effectLst/>
              </a:rPr>
              <a:t>is clearly a solution </a:t>
            </a:r>
            <a:endParaRPr lang="en-GB" sz="1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2" grpId="0" animBg="1"/>
      <p:bldP spid="36" grpId="0" animBg="1"/>
      <p:bldP spid="44" grpId="0"/>
      <p:bldP spid="45" grpId="0"/>
      <p:bldP spid="46" grpId="0"/>
      <p:bldP spid="47" grpId="0"/>
      <p:bldP spid="48" grpId="0" animBg="1"/>
      <p:bldP spid="50" grpId="0" animBg="1"/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>
            <a:off x="3529458" y="3229200"/>
            <a:ext cx="2143140" cy="2071702"/>
          </a:xfrm>
          <a:prstGeom prst="arc">
            <a:avLst>
              <a:gd name="adj1" fmla="val 18691676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85486" y="2476509"/>
            <a:ext cx="1905593" cy="16964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143504" y="3714242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50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2" name="Arc 31"/>
          <p:cNvSpPr/>
          <p:nvPr/>
        </p:nvSpPr>
        <p:spPr bwMode="auto">
          <a:xfrm>
            <a:off x="3571868" y="3214686"/>
            <a:ext cx="2143140" cy="2071702"/>
          </a:xfrm>
          <a:prstGeom prst="arc">
            <a:avLst>
              <a:gd name="adj1" fmla="val 10765565"/>
              <a:gd name="adj2" fmla="val 13565063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GB" sz="2800" dirty="0">
              <a:solidFill>
                <a:schemeClr val="bg1"/>
              </a:solidFill>
              <a:effectLst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643306" y="214290"/>
            <a:ext cx="1714512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1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sin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sin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50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815078" y="4429132"/>
            <a:ext cx="3714776" cy="192882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28526" y="4544112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50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rot="16200000" flipV="1">
            <a:off x="2809848" y="2491023"/>
            <a:ext cx="1905593" cy="169646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286116" y="3729266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50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3" name="Arc 32"/>
          <p:cNvSpPr/>
          <p:nvPr/>
        </p:nvSpPr>
        <p:spPr bwMode="auto">
          <a:xfrm>
            <a:off x="3714744" y="2915552"/>
            <a:ext cx="2258120" cy="2714644"/>
          </a:xfrm>
          <a:prstGeom prst="arc">
            <a:avLst>
              <a:gd name="adj1" fmla="val 13109980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86248" y="3071810"/>
            <a:ext cx="78581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effectLst/>
              </a:rPr>
              <a:t>130</a:t>
            </a:r>
            <a:r>
              <a:rPr lang="en-GB" sz="20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6314" y="4544112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130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57488" y="498725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We can see that further solutions are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410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490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770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850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etc,</a:t>
            </a:r>
            <a:endParaRPr lang="en-GB" dirty="0">
              <a:effectLst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00098" y="5479809"/>
            <a:ext cx="400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by adding (or subtracting) multiples of 360</a:t>
            </a:r>
            <a:r>
              <a:rPr lang="en-GB" sz="1400" baseline="30000" dirty="0" smtClean="0">
                <a:effectLst/>
              </a:rPr>
              <a:t>◦</a:t>
            </a:r>
            <a:endParaRPr lang="en-GB" dirty="0"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7488" y="5786454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but these are outside of the required interval for this question.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8" grpId="0" animBg="1"/>
      <p:bldP spid="33" grpId="0" animBg="1"/>
      <p:bldP spid="34" grpId="0" animBg="1"/>
      <p:bldP spid="37" grpId="0" animBg="1"/>
      <p:bldP spid="38" grpId="0"/>
      <p:bldP spid="39" grpId="0"/>
      <p:bldP spid="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18514"/>
            <a:ext cx="6215106" cy="462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Rectangle 54"/>
          <p:cNvSpPr/>
          <p:nvPr/>
        </p:nvSpPr>
        <p:spPr bwMode="auto">
          <a:xfrm>
            <a:off x="2114080" y="5601168"/>
            <a:ext cx="5129022" cy="885152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Method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sin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sin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50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2198" y="1785926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y = sin </a:t>
            </a:r>
            <a:r>
              <a:rPr lang="el-GR" sz="2000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θ</a:t>
            </a:r>
            <a:r>
              <a:rPr lang="en-GB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 </a:t>
            </a:r>
            <a:endParaRPr lang="en-GB" b="1" i="1" dirty="0">
              <a:solidFill>
                <a:srgbClr val="FF0000"/>
              </a:solidFill>
              <a:effectLst/>
              <a:latin typeface="Times" pitchFamily="18" charset="0"/>
              <a:cs typeface="Times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15206" y="4001636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4179091" y="3651137"/>
            <a:ext cx="135732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Up Arrow Callout 39"/>
          <p:cNvSpPr/>
          <p:nvPr/>
        </p:nvSpPr>
        <p:spPr bwMode="auto">
          <a:xfrm>
            <a:off x="4429124" y="4357694"/>
            <a:ext cx="857256" cy="571504"/>
          </a:xfrm>
          <a:prstGeom prst="upArrow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50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857224" y="2972476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6200000" flipH="1">
            <a:off x="4792211" y="3663726"/>
            <a:ext cx="135732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172136" y="5687120"/>
            <a:ext cx="5000660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Use the </a:t>
            </a:r>
            <a:r>
              <a:rPr lang="en-GB" sz="2000" dirty="0" smtClean="0">
                <a:solidFill>
                  <a:srgbClr val="FF0000"/>
                </a:solidFill>
                <a:effectLst/>
              </a:rPr>
              <a:t>symmetry</a:t>
            </a:r>
            <a:r>
              <a:rPr lang="en-GB" sz="2000" dirty="0" smtClean="0">
                <a:effectLst/>
              </a:rPr>
              <a:t> of the graph to read the required values</a:t>
            </a:r>
            <a:endParaRPr lang="en-GB" sz="2000" dirty="0">
              <a:effectLst/>
            </a:endParaRPr>
          </a:p>
        </p:txBody>
      </p:sp>
      <p:sp>
        <p:nvSpPr>
          <p:cNvPr id="56" name="Up Arrow Callout 55"/>
          <p:cNvSpPr/>
          <p:nvPr/>
        </p:nvSpPr>
        <p:spPr bwMode="auto">
          <a:xfrm>
            <a:off x="5000628" y="4357694"/>
            <a:ext cx="928694" cy="1000132"/>
          </a:xfrm>
          <a:prstGeom prst="upArrowCallout">
            <a:avLst>
              <a:gd name="adj1" fmla="val 6246"/>
              <a:gd name="adj2" fmla="val 7808"/>
              <a:gd name="adj3" fmla="val 25000"/>
              <a:gd name="adj4" fmla="val 29986"/>
            </a:avLst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34" grpId="0"/>
      <p:bldP spid="37" grpId="0" animBg="1"/>
      <p:bldP spid="40" grpId="0" animBg="1"/>
      <p:bldP spid="54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4771800" y="3600394"/>
            <a:ext cx="85725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60</a:t>
            </a:r>
            <a:r>
              <a:rPr lang="en-GB" sz="2000" baseline="30000" dirty="0" smtClean="0">
                <a:solidFill>
                  <a:srgbClr val="FF0000"/>
                </a:solidFill>
              </a:rPr>
              <a:t>◦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086184" y="228804"/>
            <a:ext cx="4968875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Did you know…?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142976" y="1500174"/>
            <a:ext cx="571504" cy="571504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1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57822" y="1472278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…that a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positive</a:t>
            </a:r>
            <a:r>
              <a:rPr lang="en-GB" sz="1800" dirty="0" smtClean="0">
                <a:effectLst/>
              </a:rPr>
              <a:t> angle is measured in an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anticlockwise</a:t>
            </a:r>
            <a:r>
              <a:rPr lang="en-GB" sz="1800" dirty="0" smtClean="0">
                <a:effectLst/>
              </a:rPr>
              <a:t> direction from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positive x-axis</a:t>
            </a:r>
            <a:r>
              <a:rPr lang="en-GB" sz="1800" dirty="0" smtClean="0">
                <a:effectLst/>
              </a:rPr>
              <a:t>?</a:t>
            </a:r>
            <a:endParaRPr lang="en-GB" sz="1800" dirty="0">
              <a:effectLst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16200000" flipV="1">
            <a:off x="2795434" y="4205435"/>
            <a:ext cx="3571900" cy="1876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2443374" y="4116616"/>
            <a:ext cx="4357718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Arc 52"/>
          <p:cNvSpPr/>
          <p:nvPr/>
        </p:nvSpPr>
        <p:spPr bwMode="auto">
          <a:xfrm>
            <a:off x="3514944" y="3098574"/>
            <a:ext cx="2143140" cy="2071702"/>
          </a:xfrm>
          <a:prstGeom prst="arc">
            <a:avLst>
              <a:gd name="adj1" fmla="val 18023380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/>
          <p:cNvCxnSpPr/>
          <p:nvPr/>
        </p:nvCxnSpPr>
        <p:spPr bwMode="auto">
          <a:xfrm rot="5400000" flipH="1" flipV="1">
            <a:off x="4292377" y="2954238"/>
            <a:ext cx="1476962" cy="91064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5" grpId="0" animBg="1"/>
      <p:bldP spid="36" grpId="0"/>
      <p:bldP spid="5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018514"/>
            <a:ext cx="6215106" cy="462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Method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Find all the values of </a:t>
            </a:r>
            <a:r>
              <a:rPr lang="el-GR" sz="1800" dirty="0" smtClean="0"/>
              <a:t>θ</a:t>
            </a:r>
            <a:r>
              <a:rPr lang="en-GB" sz="1800" dirty="0" smtClean="0"/>
              <a:t>, where 0 ≤ </a:t>
            </a:r>
            <a:r>
              <a:rPr lang="el-GR" sz="1800" dirty="0" smtClean="0"/>
              <a:t>θ</a:t>
            </a:r>
            <a:r>
              <a:rPr lang="en-GB" sz="1800" dirty="0" smtClean="0"/>
              <a:t> ≤ 360, for which</a:t>
            </a:r>
          </a:p>
          <a:p>
            <a:r>
              <a:rPr lang="en-GB" sz="1800" dirty="0" smtClean="0"/>
              <a:t> </a:t>
            </a:r>
            <a:r>
              <a:rPr lang="en-GB" sz="2400" dirty="0" smtClean="0"/>
              <a:t>sin </a:t>
            </a:r>
            <a:r>
              <a:rPr lang="el-GR" sz="2400" dirty="0" smtClean="0">
                <a:solidFill>
                  <a:srgbClr val="FF0000"/>
                </a:solidFill>
              </a:rPr>
              <a:t>θ</a:t>
            </a:r>
            <a:r>
              <a:rPr lang="el-GR" sz="2400" baseline="30000" dirty="0" smtClean="0"/>
              <a:t>◦</a:t>
            </a:r>
            <a:r>
              <a:rPr lang="en-GB" sz="2400" dirty="0" smtClean="0"/>
              <a:t> = sin </a:t>
            </a:r>
            <a:r>
              <a:rPr lang="en-GB" sz="2400" dirty="0" smtClean="0">
                <a:solidFill>
                  <a:srgbClr val="FF0000"/>
                </a:solidFill>
              </a:rPr>
              <a:t>50</a:t>
            </a:r>
            <a:r>
              <a:rPr lang="el-GR" sz="2400" baseline="30000" dirty="0" smtClean="0"/>
              <a:t> ◦</a:t>
            </a:r>
            <a:endParaRPr lang="en-GB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6072198" y="1785926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y = sin </a:t>
            </a:r>
            <a:r>
              <a:rPr lang="el-GR" sz="2000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θ</a:t>
            </a:r>
            <a:r>
              <a:rPr lang="en-GB" b="1" i="1" dirty="0" smtClean="0">
                <a:solidFill>
                  <a:srgbClr val="FF0000"/>
                </a:solidFill>
                <a:latin typeface="Times" pitchFamily="18" charset="0"/>
                <a:cs typeface="Times" pitchFamily="18" charset="0"/>
              </a:rPr>
              <a:t> </a:t>
            </a:r>
            <a:endParaRPr lang="en-GB" b="1" i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15206" y="4001636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/>
              <a:t>θ</a:t>
            </a:r>
            <a:endParaRPr lang="en-GB" sz="2400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4179091" y="3651137"/>
            <a:ext cx="135732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Up Arrow Callout 39"/>
          <p:cNvSpPr/>
          <p:nvPr/>
        </p:nvSpPr>
        <p:spPr bwMode="auto">
          <a:xfrm>
            <a:off x="4429124" y="4357694"/>
            <a:ext cx="857256" cy="571504"/>
          </a:xfrm>
          <a:prstGeom prst="upArrow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</a:rPr>
              <a:t>θ</a:t>
            </a:r>
            <a:r>
              <a:rPr lang="en-GB" sz="1400" dirty="0" smtClean="0">
                <a:solidFill>
                  <a:srgbClr val="FF0000"/>
                </a:solidFill>
              </a:rPr>
              <a:t> = 50</a:t>
            </a:r>
            <a:r>
              <a:rPr lang="en-GB" sz="1400" baseline="30000" dirty="0" smtClean="0">
                <a:solidFill>
                  <a:srgbClr val="FF0000"/>
                </a:solidFill>
              </a:rPr>
              <a:t>◦</a:t>
            </a:r>
            <a:endParaRPr lang="en-GB" sz="2800" baseline="30000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857224" y="2972476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6200000" flipH="1">
            <a:off x="4792211" y="3663726"/>
            <a:ext cx="135732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Up Arrow Callout 55"/>
          <p:cNvSpPr/>
          <p:nvPr/>
        </p:nvSpPr>
        <p:spPr bwMode="auto">
          <a:xfrm>
            <a:off x="5000628" y="4357694"/>
            <a:ext cx="928694" cy="1000132"/>
          </a:xfrm>
          <a:prstGeom prst="upArrowCallout">
            <a:avLst>
              <a:gd name="adj1" fmla="val 6246"/>
              <a:gd name="adj2" fmla="val 7808"/>
              <a:gd name="adj3" fmla="val 25000"/>
              <a:gd name="adj4" fmla="val 29986"/>
            </a:avLst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</a:rPr>
              <a:t>θ</a:t>
            </a:r>
            <a:r>
              <a:rPr lang="en-GB" sz="1400" dirty="0" smtClean="0">
                <a:solidFill>
                  <a:srgbClr val="FF0000"/>
                </a:solidFill>
              </a:rPr>
              <a:t> = 130</a:t>
            </a:r>
            <a:r>
              <a:rPr lang="en-GB" sz="1400" baseline="30000" dirty="0" smtClean="0">
                <a:solidFill>
                  <a:srgbClr val="FF0000"/>
                </a:solidFill>
              </a:rPr>
              <a:t>◦</a:t>
            </a:r>
            <a:endParaRPr lang="en-GB" sz="2800" baseline="30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8596" y="2571744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 bwMode="auto">
          <a:xfrm>
            <a:off x="571472" y="2714620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004631"/>
              </p:ext>
            </p:extLst>
          </p:nvPr>
        </p:nvGraphicFramePr>
        <p:xfrm>
          <a:off x="928662" y="3286124"/>
          <a:ext cx="2424360" cy="500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0" name="Equation" r:id="rId4" imgW="1231560" imgH="253800" progId="Equation.DSMT4">
                  <p:embed/>
                </p:oleObj>
              </mc:Choice>
              <mc:Fallback>
                <p:oleObj name="Equation" r:id="rId4" imgW="12315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286124"/>
                        <a:ext cx="2424360" cy="5000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901189"/>
              </p:ext>
            </p:extLst>
          </p:nvPr>
        </p:nvGraphicFramePr>
        <p:xfrm>
          <a:off x="931863" y="4868863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1" name="Equation" r:id="rId6" imgW="1422360" imgH="241200" progId="Equation.DSMT4">
                  <p:embed/>
                </p:oleObj>
              </mc:Choice>
              <mc:Fallback>
                <p:oleObj name="Equation" r:id="rId6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4868863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952946"/>
              </p:ext>
            </p:extLst>
          </p:nvPr>
        </p:nvGraphicFramePr>
        <p:xfrm>
          <a:off x="1071538" y="5480378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2" name="Equation" r:id="rId8" imgW="1091880" imgH="228600" progId="Equation.DSMT4">
                  <p:embed/>
                </p:oleObj>
              </mc:Choice>
              <mc:Fallback>
                <p:oleObj name="Equation" r:id="rId8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5480378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71472" y="280006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Note that: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900766" y="4068553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All other solutions can be found by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Quicker Approach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sin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sin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50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158" y="2357430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0034" y="2500306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3084"/>
              </p:ext>
            </p:extLst>
          </p:nvPr>
        </p:nvGraphicFramePr>
        <p:xfrm>
          <a:off x="857224" y="3071810"/>
          <a:ext cx="2424360" cy="500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2" name="Equation" r:id="rId3" imgW="1231560" imgH="253800" progId="Equation.DSMT4">
                  <p:embed/>
                </p:oleObj>
              </mc:Choice>
              <mc:Fallback>
                <p:oleObj name="Equation" r:id="rId3" imgW="12315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3071810"/>
                        <a:ext cx="2424360" cy="5000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384065"/>
              </p:ext>
            </p:extLst>
          </p:nvPr>
        </p:nvGraphicFramePr>
        <p:xfrm>
          <a:off x="860425" y="4654549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3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54549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022355"/>
              </p:ext>
            </p:extLst>
          </p:nvPr>
        </p:nvGraphicFramePr>
        <p:xfrm>
          <a:off x="1000100" y="5266064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4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66064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58574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328" y="385423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29058" y="2313888"/>
            <a:ext cx="4929222" cy="385765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843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835201"/>
              </p:ext>
            </p:extLst>
          </p:nvPr>
        </p:nvGraphicFramePr>
        <p:xfrm>
          <a:off x="4944344" y="3000372"/>
          <a:ext cx="1156882" cy="500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5" name="Equation" r:id="rId9" imgW="469800" imgH="203040" progId="Equation.DSMT4">
                  <p:embed/>
                </p:oleObj>
              </mc:Choice>
              <mc:Fallback>
                <p:oleObj name="Equation" r:id="rId9" imgW="4698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4344" y="3000372"/>
                        <a:ext cx="1156882" cy="5000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20837"/>
              </p:ext>
            </p:extLst>
          </p:nvPr>
        </p:nvGraphicFramePr>
        <p:xfrm>
          <a:off x="6581774" y="3000379"/>
          <a:ext cx="1311663" cy="500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6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1774" y="3000379"/>
                        <a:ext cx="1311663" cy="50005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071934" y="4071942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 other solutions in required range.</a:t>
            </a:r>
            <a:endParaRPr lang="en-GB" sz="2000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9124" y="498725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50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>
            <a:off x="3529458" y="3229200"/>
            <a:ext cx="2143140" cy="2071702"/>
          </a:xfrm>
          <a:prstGeom prst="arc">
            <a:avLst>
              <a:gd name="adj1" fmla="val 14537136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3120907" y="2808393"/>
            <a:ext cx="1920108" cy="101818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429124" y="3571876"/>
            <a:ext cx="100013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120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643306" y="214290"/>
            <a:ext cx="1714512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2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120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00628" y="4542980"/>
            <a:ext cx="3714776" cy="192882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42838" y="4614418"/>
            <a:ext cx="3300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120</a:t>
            </a:r>
            <a:r>
              <a:rPr lang="en-GB" sz="1800" baseline="30000" dirty="0" smtClean="0">
                <a:effectLst/>
              </a:rPr>
              <a:t>◦</a:t>
            </a:r>
            <a:r>
              <a:rPr lang="en-GB" sz="1800" dirty="0" smtClean="0">
                <a:effectLst/>
              </a:rPr>
              <a:t> lies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2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nd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1800" dirty="0" smtClean="0">
                <a:effectLst/>
              </a:rPr>
              <a:t>quadrant.</a:t>
            </a:r>
            <a:endParaRPr lang="en-GB" sz="1800" dirty="0"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5914" y="4931570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(where </a:t>
            </a:r>
            <a:r>
              <a:rPr lang="en-GB" sz="1400" dirty="0" err="1" smtClean="0">
                <a:solidFill>
                  <a:srgbClr val="FF0000"/>
                </a:solidFill>
                <a:effectLst/>
              </a:rPr>
              <a:t>cos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&lt; 0</a:t>
            </a:r>
            <a:r>
              <a:rPr lang="en-GB" sz="1400" dirty="0" smtClean="0">
                <a:effectLst/>
              </a:rPr>
              <a:t>)</a:t>
            </a:r>
            <a:endParaRPr lang="en-GB" sz="1400" dirty="0">
              <a:effectLst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14476" y="531665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rgbClr val="FF0000"/>
                </a:solidFill>
                <a:effectLst/>
              </a:rPr>
              <a:t>cos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&lt; 0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3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rd</a:t>
            </a:r>
            <a:r>
              <a:rPr lang="en-GB" sz="1800" dirty="0" smtClean="0">
                <a:effectLst/>
              </a:rPr>
              <a:t> quadrant also</a:t>
            </a:r>
            <a:endParaRPr lang="en-GB" sz="1800" dirty="0">
              <a:effectLst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14476" y="5688360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(draw at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same angle</a:t>
            </a:r>
            <a:r>
              <a:rPr lang="en-GB" sz="1400" dirty="0" smtClean="0">
                <a:effectLst/>
              </a:rPr>
              <a:t> to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x-axis</a:t>
            </a:r>
            <a:r>
              <a:rPr lang="en-GB" sz="1400" dirty="0" smtClean="0">
                <a:effectLst/>
              </a:rPr>
              <a:t>)</a:t>
            </a:r>
            <a:endParaRPr lang="en-GB" sz="1400" dirty="0">
              <a:effectLst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28524" y="6031036"/>
            <a:ext cx="365785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effectLst/>
              </a:rPr>
              <a:t>Read solutions from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positive</a:t>
            </a:r>
            <a:r>
              <a:rPr lang="en-GB" sz="1600" dirty="0" smtClean="0">
                <a:effectLst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x-axis</a:t>
            </a:r>
            <a:endParaRPr lang="en-GB" sz="1600" dirty="0">
              <a:solidFill>
                <a:srgbClr val="FF0000"/>
              </a:solidFill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13812" y="3772298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60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>
            <a:off x="3145265" y="4709324"/>
            <a:ext cx="1920108" cy="101818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500430" y="4400726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60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2" name="Left Arrow Callout 31"/>
          <p:cNvSpPr/>
          <p:nvPr/>
        </p:nvSpPr>
        <p:spPr bwMode="auto">
          <a:xfrm>
            <a:off x="5715008" y="1285860"/>
            <a:ext cx="2928958" cy="642942"/>
          </a:xfrm>
          <a:prstGeom prst="leftArrowCallou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600" dirty="0" smtClean="0">
                <a:solidFill>
                  <a:srgbClr val="FF0000"/>
                </a:solidFill>
                <a:effectLst/>
              </a:rPr>
              <a:t>θ </a:t>
            </a:r>
            <a:r>
              <a:rPr lang="en-GB" sz="1600" dirty="0" smtClean="0">
                <a:effectLst/>
                <a:latin typeface="Comic Sans MS"/>
              </a:rPr>
              <a:t>= </a:t>
            </a:r>
            <a:r>
              <a:rPr lang="en-GB" sz="1600" dirty="0" smtClean="0">
                <a:solidFill>
                  <a:srgbClr val="FF0000"/>
                </a:solidFill>
                <a:effectLst/>
              </a:rPr>
              <a:t>120</a:t>
            </a:r>
            <a:r>
              <a:rPr lang="el-GR" sz="1600" baseline="30000" dirty="0" smtClean="0">
                <a:effectLst/>
              </a:rPr>
              <a:t>◦</a:t>
            </a:r>
            <a:r>
              <a:rPr lang="en-GB" sz="1600" baseline="30000" dirty="0" smtClean="0">
                <a:effectLst/>
              </a:rPr>
              <a:t> </a:t>
            </a:r>
            <a:r>
              <a:rPr lang="en-GB" sz="1600" dirty="0" smtClean="0">
                <a:effectLst/>
              </a:rPr>
              <a:t>is clearly a solution </a:t>
            </a:r>
            <a:endParaRPr lang="en-GB" sz="1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6" grpId="0" animBg="1"/>
      <p:bldP spid="44" grpId="0"/>
      <p:bldP spid="45" grpId="0"/>
      <p:bldP spid="46" grpId="0"/>
      <p:bldP spid="47" grpId="0"/>
      <p:bldP spid="48" grpId="0" animBg="1"/>
      <p:bldP spid="50" grpId="0" animBg="1"/>
      <p:bldP spid="39" grpId="0" animBg="1"/>
      <p:bldP spid="3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>
            <a:off x="3529458" y="3229200"/>
            <a:ext cx="2143140" cy="2071702"/>
          </a:xfrm>
          <a:prstGeom prst="arc">
            <a:avLst>
              <a:gd name="adj1" fmla="val 14537136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3120907" y="2808393"/>
            <a:ext cx="1920108" cy="101818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429124" y="3571876"/>
            <a:ext cx="100013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120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643306" y="214290"/>
            <a:ext cx="1714512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2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120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00628" y="4542980"/>
            <a:ext cx="3714776" cy="192882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13812" y="3772298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60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>
            <a:off x="3145265" y="4709324"/>
            <a:ext cx="1920108" cy="1018181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500430" y="4400726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60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57618" y="4645818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15406" y="4645818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4" name="Arc 33"/>
          <p:cNvSpPr/>
          <p:nvPr/>
        </p:nvSpPr>
        <p:spPr bwMode="auto">
          <a:xfrm>
            <a:off x="3071804" y="2915552"/>
            <a:ext cx="2928957" cy="278608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7" name="Arc 36"/>
          <p:cNvSpPr/>
          <p:nvPr/>
        </p:nvSpPr>
        <p:spPr bwMode="auto">
          <a:xfrm rot="10800000">
            <a:off x="3071803" y="2901038"/>
            <a:ext cx="2928957" cy="2786082"/>
          </a:xfrm>
          <a:prstGeom prst="arc">
            <a:avLst>
              <a:gd name="adj1" fmla="val 17726803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0364" y="4857760"/>
            <a:ext cx="78581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effectLst/>
              </a:rPr>
              <a:t>240</a:t>
            </a:r>
            <a:r>
              <a:rPr lang="en-GB" sz="20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57752" y="5101102"/>
            <a:ext cx="400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Subtracting 360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effectLst/>
              </a:rPr>
              <a:t> from each solution,</a:t>
            </a:r>
            <a:endParaRPr lang="en-GB" dirty="0"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15208" y="5500702"/>
            <a:ext cx="130039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-240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15406" y="5500702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00628" y="592069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-240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7" grpId="0" animBg="1"/>
      <p:bldP spid="40" grpId="0" animBg="1"/>
      <p:bldP spid="41" grpId="0"/>
      <p:bldP spid="42" grpId="0" animBg="1"/>
      <p:bldP spid="43" grpId="0" animBg="1"/>
      <p:bldP spid="4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64" y="2040112"/>
            <a:ext cx="6176970" cy="45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Method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120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2198" y="1742384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y = </a:t>
            </a:r>
            <a:r>
              <a:rPr lang="en-GB" sz="2000" b="1" i="1" dirty="0" err="1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cos</a:t>
            </a:r>
            <a:r>
              <a:rPr lang="en-GB" sz="2000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 </a:t>
            </a:r>
            <a:r>
              <a:rPr lang="el-GR" sz="2000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θ</a:t>
            </a:r>
            <a:r>
              <a:rPr lang="en-GB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 </a:t>
            </a:r>
            <a:endParaRPr lang="en-GB" b="1" i="1" dirty="0">
              <a:solidFill>
                <a:srgbClr val="FF0000"/>
              </a:solidFill>
              <a:effectLst/>
              <a:latin typeface="Times" pitchFamily="18" charset="0"/>
              <a:cs typeface="Times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58282" y="4016150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857224" y="4857760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6200000" flipH="1">
            <a:off x="5022061" y="4606368"/>
            <a:ext cx="556991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Down Arrow Callout 17"/>
          <p:cNvSpPr/>
          <p:nvPr/>
        </p:nvSpPr>
        <p:spPr bwMode="auto">
          <a:xfrm>
            <a:off x="4885648" y="3786190"/>
            <a:ext cx="857256" cy="500066"/>
          </a:xfrm>
          <a:prstGeom prst="downArrowCallo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72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3552023" y="4592986"/>
            <a:ext cx="556991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2550759" y="4591854"/>
            <a:ext cx="556991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6020604" y="4578472"/>
            <a:ext cx="556991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Down Arrow Callout 22"/>
          <p:cNvSpPr/>
          <p:nvPr/>
        </p:nvSpPr>
        <p:spPr bwMode="auto">
          <a:xfrm>
            <a:off x="5857884" y="3500438"/>
            <a:ext cx="857256" cy="7143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4660"/>
            </a:avLst>
          </a:prstGeom>
          <a:solidFill>
            <a:srgbClr val="FFFF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24" name="Down Arrow Callout 23"/>
          <p:cNvSpPr/>
          <p:nvPr/>
        </p:nvSpPr>
        <p:spPr bwMode="auto">
          <a:xfrm>
            <a:off x="3399964" y="3500438"/>
            <a:ext cx="857256" cy="7143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4660"/>
            </a:avLst>
          </a:prstGeom>
          <a:solidFill>
            <a:srgbClr val="FFFF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2414346" y="3500438"/>
            <a:ext cx="857256" cy="7143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4660"/>
            </a:avLst>
          </a:prstGeom>
          <a:solidFill>
            <a:srgbClr val="FFFF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-240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baseline="300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 animBg="1"/>
      <p:bldP spid="18" grpId="0" animBg="1"/>
      <p:bldP spid="23" grpId="0" animBg="1"/>
      <p:bldP spid="24" grpId="0" animBg="1"/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120" y="2040112"/>
            <a:ext cx="6176970" cy="45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Graphical Method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29454" y="1742384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y = </a:t>
            </a:r>
            <a:r>
              <a:rPr lang="en-GB" sz="2000" b="1" i="1" dirty="0" err="1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cos</a:t>
            </a:r>
            <a:r>
              <a:rPr lang="en-GB" sz="2000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 </a:t>
            </a:r>
            <a:r>
              <a:rPr lang="el-GR" sz="2000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θ</a:t>
            </a:r>
            <a:r>
              <a:rPr lang="en-GB" b="1" i="1" dirty="0" smtClean="0">
                <a:solidFill>
                  <a:srgbClr val="FF0000"/>
                </a:solidFill>
                <a:effectLst/>
                <a:latin typeface="Times" pitchFamily="18" charset="0"/>
                <a:cs typeface="Times" pitchFamily="18" charset="0"/>
              </a:rPr>
              <a:t> </a:t>
            </a:r>
            <a:endParaRPr lang="en-GB" b="1" i="1" dirty="0">
              <a:solidFill>
                <a:srgbClr val="FF0000"/>
              </a:solidFill>
              <a:effectLst/>
              <a:latin typeface="Times" pitchFamily="18" charset="0"/>
              <a:cs typeface="Times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15538" y="4016150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857356" y="4857760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6200000" flipH="1">
            <a:off x="5879317" y="4606368"/>
            <a:ext cx="556991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Down Arrow Callout 17"/>
          <p:cNvSpPr/>
          <p:nvPr/>
        </p:nvSpPr>
        <p:spPr bwMode="auto">
          <a:xfrm>
            <a:off x="5742904" y="3786190"/>
            <a:ext cx="857256" cy="500066"/>
          </a:xfrm>
          <a:prstGeom prst="downArrowCallo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72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4409279" y="4592986"/>
            <a:ext cx="556991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408015" y="4591854"/>
            <a:ext cx="556991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6877860" y="4578472"/>
            <a:ext cx="556991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Down Arrow Callout 22"/>
          <p:cNvSpPr/>
          <p:nvPr/>
        </p:nvSpPr>
        <p:spPr bwMode="auto">
          <a:xfrm>
            <a:off x="6715140" y="3500438"/>
            <a:ext cx="857256" cy="7143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4660"/>
            </a:avLst>
          </a:prstGeom>
          <a:solidFill>
            <a:srgbClr val="FFFF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24" name="Down Arrow Callout 23"/>
          <p:cNvSpPr/>
          <p:nvPr/>
        </p:nvSpPr>
        <p:spPr bwMode="auto">
          <a:xfrm>
            <a:off x="4257220" y="3500438"/>
            <a:ext cx="857256" cy="7143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4660"/>
            </a:avLst>
          </a:prstGeom>
          <a:solidFill>
            <a:srgbClr val="FFFF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Down Arrow Callout 24"/>
          <p:cNvSpPr/>
          <p:nvPr/>
        </p:nvSpPr>
        <p:spPr bwMode="auto">
          <a:xfrm>
            <a:off x="3271602" y="3500438"/>
            <a:ext cx="857256" cy="7143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4660"/>
            </a:avLst>
          </a:prstGeom>
          <a:solidFill>
            <a:srgbClr val="FFFF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-240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85720" y="2428868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28596" y="2571744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135930"/>
              </p:ext>
            </p:extLst>
          </p:nvPr>
        </p:nvGraphicFramePr>
        <p:xfrm>
          <a:off x="996950" y="3143250"/>
          <a:ext cx="20002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7" name="Equation" r:id="rId4" imgW="1015920" imgH="253800" progId="Equation.DSMT4">
                  <p:embed/>
                </p:oleObj>
              </mc:Choice>
              <mc:Fallback>
                <p:oleObj name="Equation" r:id="rId4" imgW="10159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143250"/>
                        <a:ext cx="2000250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793163"/>
              </p:ext>
            </p:extLst>
          </p:nvPr>
        </p:nvGraphicFramePr>
        <p:xfrm>
          <a:off x="788987" y="4725987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8" name="Equation" r:id="rId6" imgW="1422360" imgH="241200" progId="Equation.DSMT4">
                  <p:embed/>
                </p:oleObj>
              </mc:Choice>
              <mc:Fallback>
                <p:oleObj name="Equation" r:id="rId6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7" y="4725987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667851"/>
              </p:ext>
            </p:extLst>
          </p:nvPr>
        </p:nvGraphicFramePr>
        <p:xfrm>
          <a:off x="928662" y="5337502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9" name="Equation" r:id="rId8" imgW="1091880" imgH="228600" progId="Equation.DSMT4">
                  <p:embed/>
                </p:oleObj>
              </mc:Choice>
              <mc:Fallback>
                <p:oleObj name="Equation" r:id="rId8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5337502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28596" y="265718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7890" y="3925677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120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Quicker Approach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158" y="2357430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0034" y="2500306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801372"/>
              </p:ext>
            </p:extLst>
          </p:nvPr>
        </p:nvGraphicFramePr>
        <p:xfrm>
          <a:off x="1068388" y="3071813"/>
          <a:ext cx="20002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46" name="Equation" r:id="rId3" imgW="1015920" imgH="253800" progId="Equation.DSMT4">
                  <p:embed/>
                </p:oleObj>
              </mc:Choice>
              <mc:Fallback>
                <p:oleObj name="Equation" r:id="rId3" imgW="10159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3071813"/>
                        <a:ext cx="200025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002836"/>
              </p:ext>
            </p:extLst>
          </p:nvPr>
        </p:nvGraphicFramePr>
        <p:xfrm>
          <a:off x="860425" y="4654549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47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54549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00318"/>
              </p:ext>
            </p:extLst>
          </p:nvPr>
        </p:nvGraphicFramePr>
        <p:xfrm>
          <a:off x="1000100" y="5266064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48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66064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58574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328" y="385423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29058" y="2313888"/>
            <a:ext cx="4929222" cy="385765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843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86172"/>
              </p:ext>
            </p:extLst>
          </p:nvPr>
        </p:nvGraphicFramePr>
        <p:xfrm>
          <a:off x="4829856" y="3000375"/>
          <a:ext cx="13112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49" name="Equation" r:id="rId9" imgW="533160" imgH="203040" progId="Equation.DSMT4">
                  <p:embed/>
                </p:oleObj>
              </mc:Choice>
              <mc:Fallback>
                <p:oleObj name="Equation" r:id="rId9" imgW="5331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856" y="3000375"/>
                        <a:ext cx="1311275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168397"/>
              </p:ext>
            </p:extLst>
          </p:nvPr>
        </p:nvGraphicFramePr>
        <p:xfrm>
          <a:off x="6457950" y="3000375"/>
          <a:ext cx="15605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50" name="Equation" r:id="rId11" imgW="634680" imgH="203040" progId="Equation.DSMT4">
                  <p:embed/>
                </p:oleObj>
              </mc:Choice>
              <mc:Fallback>
                <p:oleObj name="Equation" r:id="rId11" imgW="6346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3000375"/>
                        <a:ext cx="1560513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120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graphicFrame>
        <p:nvGraphicFramePr>
          <p:cNvPr id="19149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601452"/>
              </p:ext>
            </p:extLst>
          </p:nvPr>
        </p:nvGraphicFramePr>
        <p:xfrm>
          <a:off x="4733925" y="3786188"/>
          <a:ext cx="15605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51" name="Equation" r:id="rId13" imgW="634680" imgH="203040" progId="Equation.DSMT4">
                  <p:embed/>
                </p:oleObj>
              </mc:Choice>
              <mc:Fallback>
                <p:oleObj name="Equation" r:id="rId13" imgW="6346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3786188"/>
                        <a:ext cx="1560513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48132"/>
              </p:ext>
            </p:extLst>
          </p:nvPr>
        </p:nvGraphicFramePr>
        <p:xfrm>
          <a:off x="6538913" y="3786188"/>
          <a:ext cx="13414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52" name="Equation" r:id="rId15" imgW="545760" imgH="203040" progId="Equation.DSMT4">
                  <p:embed/>
                </p:oleObj>
              </mc:Choice>
              <mc:Fallback>
                <p:oleObj name="Equation" r:id="rId15" imgW="5457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3786188"/>
                        <a:ext cx="1341437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429124" y="498725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-240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>
            <a:off x="3529458" y="3229200"/>
            <a:ext cx="2143140" cy="2071702"/>
          </a:xfrm>
          <a:prstGeom prst="arc">
            <a:avLst>
              <a:gd name="adj1" fmla="val 17807098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43238" y="3757784"/>
            <a:ext cx="6853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60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57354" y="4328666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60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>
            <a:off x="3221935" y="4665217"/>
            <a:ext cx="1828360" cy="98561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Arc 46"/>
          <p:cNvSpPr/>
          <p:nvPr/>
        </p:nvSpPr>
        <p:spPr bwMode="auto">
          <a:xfrm>
            <a:off x="3071803" y="2985858"/>
            <a:ext cx="2928957" cy="258628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8" name="Arc 47"/>
          <p:cNvSpPr/>
          <p:nvPr/>
        </p:nvSpPr>
        <p:spPr bwMode="auto">
          <a:xfrm rot="10800000">
            <a:off x="3071801" y="2829599"/>
            <a:ext cx="2928957" cy="2914444"/>
          </a:xfrm>
          <a:prstGeom prst="arc">
            <a:avLst>
              <a:gd name="adj1" fmla="val 17671636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000628" y="4542980"/>
            <a:ext cx="3714776" cy="192882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57618" y="4645818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60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5406" y="4645818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57752" y="5101102"/>
            <a:ext cx="400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Subtracting 360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effectLst/>
              </a:rPr>
              <a:t> from each solution,</a:t>
            </a:r>
            <a:endParaRPr lang="en-GB" dirty="0"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15208" y="5500702"/>
            <a:ext cx="130039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-300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5406" y="5500702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0628" y="592069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-300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60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5400000" flipH="1" flipV="1">
            <a:off x="4165143" y="2879267"/>
            <a:ext cx="1828360" cy="98561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857620" y="3000372"/>
            <a:ext cx="85725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240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643306" y="214290"/>
            <a:ext cx="1714512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3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tan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tan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240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1" grpId="1" animBg="1"/>
      <p:bldP spid="50" grpId="0" animBg="1"/>
      <p:bldP spid="47" grpId="0" animBg="1"/>
      <p:bldP spid="48" grpId="0" animBg="1"/>
      <p:bldP spid="32" grpId="0" animBg="1"/>
      <p:bldP spid="34" grpId="0" animBg="1"/>
      <p:bldP spid="35" grpId="0" animBg="1"/>
      <p:bldP spid="36" grpId="0"/>
      <p:bldP spid="40" grpId="0" animBg="1"/>
      <p:bldP spid="41" grpId="0" animBg="1"/>
      <p:bldP spid="42" grpId="0"/>
      <p:bldP spid="38" grpId="0" animBg="1"/>
      <p:bldP spid="38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1205144" y="2000240"/>
            <a:ext cx="6795880" cy="4599928"/>
            <a:chOff x="776516" y="942052"/>
            <a:chExt cx="7524774" cy="5658116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516" y="972440"/>
              <a:ext cx="7524774" cy="5599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516" y="972440"/>
              <a:ext cx="7524774" cy="5599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2" name="Straight Connector 21"/>
            <p:cNvCxnSpPr/>
            <p:nvPr/>
          </p:nvCxnSpPr>
          <p:spPr bwMode="auto">
            <a:xfrm rot="5400000">
              <a:off x="2621969" y="3764985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4393405" y="3778367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836019" y="3763853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-949931" y="3764985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4" name="TextBox 33"/>
          <p:cNvSpPr txBox="1"/>
          <p:nvPr/>
        </p:nvSpPr>
        <p:spPr>
          <a:xfrm>
            <a:off x="7572396" y="3987122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857224" y="3742648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340000" flipH="1" flipV="1">
            <a:off x="6471798" y="4015018"/>
            <a:ext cx="60053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Up Arrow Callout 28"/>
          <p:cNvSpPr/>
          <p:nvPr/>
        </p:nvSpPr>
        <p:spPr bwMode="auto">
          <a:xfrm>
            <a:off x="6315540" y="4343180"/>
            <a:ext cx="942076" cy="571504"/>
          </a:xfrm>
          <a:prstGeom prst="upArrow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2" name="Up Arrow Callout 31"/>
          <p:cNvSpPr/>
          <p:nvPr/>
        </p:nvSpPr>
        <p:spPr bwMode="auto">
          <a:xfrm>
            <a:off x="4685848" y="4385590"/>
            <a:ext cx="942076" cy="571504"/>
          </a:xfrm>
          <a:prstGeom prst="up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60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60000" flipH="1">
            <a:off x="4851717" y="4014193"/>
            <a:ext cx="60053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16260000" flipH="1">
            <a:off x="3251053" y="4015018"/>
            <a:ext cx="60053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16260000" flipH="1">
            <a:off x="1630972" y="4014193"/>
            <a:ext cx="60053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Up Arrow Callout 38"/>
          <p:cNvSpPr/>
          <p:nvPr/>
        </p:nvSpPr>
        <p:spPr bwMode="auto">
          <a:xfrm>
            <a:off x="3072934" y="4372208"/>
            <a:ext cx="942076" cy="571504"/>
          </a:xfrm>
          <a:prstGeom prst="up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0" name="Up Arrow Callout 39"/>
          <p:cNvSpPr/>
          <p:nvPr/>
        </p:nvSpPr>
        <p:spPr bwMode="auto">
          <a:xfrm>
            <a:off x="1414214" y="4372208"/>
            <a:ext cx="1057056" cy="571504"/>
          </a:xfrm>
          <a:prstGeom prst="up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-300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643306" y="214290"/>
            <a:ext cx="1714512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3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tan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tan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240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9" grpId="0" animBg="1"/>
      <p:bldP spid="4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1205144" y="2000240"/>
            <a:ext cx="6795880" cy="4599928"/>
            <a:chOff x="776516" y="942052"/>
            <a:chExt cx="7524774" cy="5658116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516" y="972440"/>
              <a:ext cx="7524774" cy="5599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516" y="972440"/>
              <a:ext cx="7524774" cy="5599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2" name="Straight Connector 21"/>
            <p:cNvCxnSpPr/>
            <p:nvPr/>
          </p:nvCxnSpPr>
          <p:spPr bwMode="auto">
            <a:xfrm rot="5400000">
              <a:off x="2621969" y="3764985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4393405" y="3778367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836019" y="3763853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-949931" y="3764985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4" name="TextBox 33"/>
          <p:cNvSpPr txBox="1"/>
          <p:nvPr/>
        </p:nvSpPr>
        <p:spPr>
          <a:xfrm>
            <a:off x="7572396" y="3987122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857224" y="3742648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340000" flipH="1" flipV="1">
            <a:off x="6471798" y="4015018"/>
            <a:ext cx="60053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Up Arrow Callout 28"/>
          <p:cNvSpPr/>
          <p:nvPr/>
        </p:nvSpPr>
        <p:spPr bwMode="auto">
          <a:xfrm>
            <a:off x="6315540" y="4343180"/>
            <a:ext cx="942076" cy="571504"/>
          </a:xfrm>
          <a:prstGeom prst="upArrow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2" name="Up Arrow Callout 31"/>
          <p:cNvSpPr/>
          <p:nvPr/>
        </p:nvSpPr>
        <p:spPr bwMode="auto">
          <a:xfrm>
            <a:off x="4685848" y="4385590"/>
            <a:ext cx="942076" cy="571504"/>
          </a:xfrm>
          <a:prstGeom prst="up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60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60000" flipH="1">
            <a:off x="4851717" y="4014193"/>
            <a:ext cx="60053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16260000" flipH="1">
            <a:off x="3251053" y="4015018"/>
            <a:ext cx="60053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16260000" flipH="1">
            <a:off x="1630972" y="4014193"/>
            <a:ext cx="600532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Up Arrow Callout 38"/>
          <p:cNvSpPr/>
          <p:nvPr/>
        </p:nvSpPr>
        <p:spPr bwMode="auto">
          <a:xfrm>
            <a:off x="3072934" y="4372208"/>
            <a:ext cx="942076" cy="571504"/>
          </a:xfrm>
          <a:prstGeom prst="up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0" name="Up Arrow Callout 39"/>
          <p:cNvSpPr/>
          <p:nvPr/>
        </p:nvSpPr>
        <p:spPr bwMode="auto">
          <a:xfrm>
            <a:off x="1414214" y="4372208"/>
            <a:ext cx="1057056" cy="571504"/>
          </a:xfrm>
          <a:prstGeom prst="up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-300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14282" y="2428868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 bwMode="auto">
          <a:xfrm>
            <a:off x="357158" y="2571744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040567"/>
              </p:ext>
            </p:extLst>
          </p:nvPr>
        </p:nvGraphicFramePr>
        <p:xfrm>
          <a:off x="677863" y="3143250"/>
          <a:ext cx="24987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4" name="Equation" r:id="rId5" imgW="1269720" imgH="253800" progId="Equation.DSMT4">
                  <p:embed/>
                </p:oleObj>
              </mc:Choice>
              <mc:Fallback>
                <p:oleObj name="Equation" r:id="rId5" imgW="12697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3143250"/>
                        <a:ext cx="2498725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250993"/>
              </p:ext>
            </p:extLst>
          </p:nvPr>
        </p:nvGraphicFramePr>
        <p:xfrm>
          <a:off x="717549" y="4725987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5" name="Equation" r:id="rId7" imgW="1422360" imgH="241200" progId="Equation.DSMT4">
                  <p:embed/>
                </p:oleObj>
              </mc:Choice>
              <mc:Fallback>
                <p:oleObj name="Equation" r:id="rId7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49" y="4725987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878690"/>
              </p:ext>
            </p:extLst>
          </p:nvPr>
        </p:nvGraphicFramePr>
        <p:xfrm>
          <a:off x="857224" y="5337502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6" name="Equation" r:id="rId9" imgW="1091880" imgH="228600" progId="Equation.DSMT4">
                  <p:embed/>
                </p:oleObj>
              </mc:Choice>
              <mc:Fallback>
                <p:oleObj name="Equation" r:id="rId9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5337502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57158" y="265718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6452" y="3925677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3643306" y="214290"/>
            <a:ext cx="1714512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3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tan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tan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240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4771800" y="4214308"/>
            <a:ext cx="85725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2"/>
                </a:solidFill>
              </a:rPr>
              <a:t>-60</a:t>
            </a:r>
            <a:r>
              <a:rPr lang="en-GB" sz="2000" baseline="30000" dirty="0" smtClean="0">
                <a:solidFill>
                  <a:schemeClr val="accent2"/>
                </a:solidFill>
              </a:rPr>
              <a:t>◦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086184" y="228804"/>
            <a:ext cx="4968875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Did you know…?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142976" y="1500174"/>
            <a:ext cx="571504" cy="571504"/>
          </a:xfrm>
          <a:prstGeom prst="ellipse">
            <a:avLst/>
          </a:prstGeom>
          <a:noFill/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accent2"/>
                </a:solidFill>
              </a:rPr>
              <a:t>2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57822" y="1472278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… that a</a:t>
            </a:r>
            <a:r>
              <a:rPr lang="en-GB" sz="1800" dirty="0" smtClean="0">
                <a:solidFill>
                  <a:schemeClr val="accent2"/>
                </a:solidFill>
                <a:effectLst/>
              </a:rPr>
              <a:t> negative </a:t>
            </a:r>
            <a:r>
              <a:rPr lang="en-GB" sz="1800" dirty="0" smtClean="0">
                <a:effectLst/>
              </a:rPr>
              <a:t>angle is measured in a </a:t>
            </a:r>
            <a:r>
              <a:rPr lang="en-GB" sz="1800" dirty="0" smtClean="0">
                <a:solidFill>
                  <a:schemeClr val="accent2"/>
                </a:solidFill>
                <a:effectLst/>
              </a:rPr>
              <a:t>clockwise</a:t>
            </a:r>
            <a:r>
              <a:rPr lang="en-GB" sz="1800" dirty="0" smtClean="0">
                <a:effectLst/>
              </a:rPr>
              <a:t> direction from the </a:t>
            </a:r>
            <a:r>
              <a:rPr lang="en-GB" sz="1800" dirty="0" smtClean="0">
                <a:solidFill>
                  <a:schemeClr val="accent2"/>
                </a:solidFill>
                <a:effectLst/>
              </a:rPr>
              <a:t>positive x-axis</a:t>
            </a:r>
            <a:r>
              <a:rPr lang="en-GB" sz="1800" dirty="0" smtClean="0">
                <a:effectLst/>
              </a:rPr>
              <a:t>?</a:t>
            </a:r>
            <a:endParaRPr lang="en-GB" sz="1800" dirty="0">
              <a:effectLst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16200000" flipV="1">
            <a:off x="2795434" y="4205435"/>
            <a:ext cx="3571900" cy="1876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2443374" y="4116616"/>
            <a:ext cx="4357718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Arc 52"/>
          <p:cNvSpPr/>
          <p:nvPr/>
        </p:nvSpPr>
        <p:spPr bwMode="auto">
          <a:xfrm flipV="1">
            <a:off x="3514944" y="3098574"/>
            <a:ext cx="2143140" cy="2071702"/>
          </a:xfrm>
          <a:prstGeom prst="arc">
            <a:avLst>
              <a:gd name="adj1" fmla="val 1811512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/>
          <p:cNvCxnSpPr/>
          <p:nvPr/>
        </p:nvCxnSpPr>
        <p:spPr bwMode="auto">
          <a:xfrm rot="16200000" flipH="1">
            <a:off x="4292377" y="4397512"/>
            <a:ext cx="1476962" cy="910643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5" grpId="0" animBg="1"/>
      <p:bldP spid="36" grpId="0"/>
      <p:bldP spid="5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Quicker Approach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158" y="2357430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0034" y="2500306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355642"/>
              </p:ext>
            </p:extLst>
          </p:nvPr>
        </p:nvGraphicFramePr>
        <p:xfrm>
          <a:off x="819150" y="3071813"/>
          <a:ext cx="25003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0" name="Equation" r:id="rId3" imgW="1269720" imgH="253800" progId="Equation.DSMT4">
                  <p:embed/>
                </p:oleObj>
              </mc:Choice>
              <mc:Fallback>
                <p:oleObj name="Equation" r:id="rId3" imgW="12697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3071813"/>
                        <a:ext cx="2500313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563752"/>
              </p:ext>
            </p:extLst>
          </p:nvPr>
        </p:nvGraphicFramePr>
        <p:xfrm>
          <a:off x="860425" y="4654549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1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54549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947500"/>
              </p:ext>
            </p:extLst>
          </p:nvPr>
        </p:nvGraphicFramePr>
        <p:xfrm>
          <a:off x="1000100" y="5266064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2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66064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58574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328" y="385423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29058" y="2313888"/>
            <a:ext cx="4929222" cy="385765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843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95549"/>
              </p:ext>
            </p:extLst>
          </p:nvPr>
        </p:nvGraphicFramePr>
        <p:xfrm>
          <a:off x="5715008" y="2786058"/>
          <a:ext cx="13430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3" name="Equation" r:id="rId9" imgW="545760" imgH="203040" progId="Equation.DSMT4">
                  <p:embed/>
                </p:oleObj>
              </mc:Choice>
              <mc:Fallback>
                <p:oleObj name="Equation" r:id="rId9" imgW="5457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2786058"/>
                        <a:ext cx="1343025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841957"/>
              </p:ext>
            </p:extLst>
          </p:nvPr>
        </p:nvGraphicFramePr>
        <p:xfrm>
          <a:off x="5802782" y="3485924"/>
          <a:ext cx="11557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4" name="Equation" r:id="rId11" imgW="469800" imgH="203040" progId="Equation.DSMT4">
                  <p:embed/>
                </p:oleObj>
              </mc:Choice>
              <mc:Fallback>
                <p:oleObj name="Equation" r:id="rId11" imgW="4698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782" y="3485924"/>
                        <a:ext cx="115570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270299"/>
              </p:ext>
            </p:extLst>
          </p:nvPr>
        </p:nvGraphicFramePr>
        <p:xfrm>
          <a:off x="5643570" y="4186922"/>
          <a:ext cx="15605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5" name="Equation" r:id="rId13" imgW="634680" imgH="203040" progId="Equation.DSMT4">
                  <p:embed/>
                </p:oleObj>
              </mc:Choice>
              <mc:Fallback>
                <p:oleObj name="Equation" r:id="rId13" imgW="6346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186922"/>
                        <a:ext cx="1560513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217473"/>
              </p:ext>
            </p:extLst>
          </p:nvPr>
        </p:nvGraphicFramePr>
        <p:xfrm>
          <a:off x="5628385" y="4871132"/>
          <a:ext cx="15589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76" name="Equation" r:id="rId15" imgW="634680" imgH="203040" progId="Equation.DSMT4">
                  <p:embed/>
                </p:oleObj>
              </mc:Choice>
              <mc:Fallback>
                <p:oleObj name="Equation" r:id="rId15" imgW="6346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8385" y="4871132"/>
                        <a:ext cx="1558925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-360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tan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tan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240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9124" y="5477548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-300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60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240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43110" y="1771412"/>
            <a:ext cx="8215370" cy="478634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709890" y="2196110"/>
          <a:ext cx="2452635" cy="48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2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890" y="2196110"/>
                        <a:ext cx="2452635" cy="485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702383" y="3011452"/>
          <a:ext cx="2695784" cy="48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3" name="Equation" r:id="rId5" imgW="1269720" imgH="228600" progId="Equation.DSMT4">
                  <p:embed/>
                </p:oleObj>
              </mc:Choice>
              <mc:Fallback>
                <p:oleObj name="Equation" r:id="rId5" imgW="12697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83" y="3011452"/>
                        <a:ext cx="2695784" cy="485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7" name="Object 5"/>
          <p:cNvGraphicFramePr>
            <a:graphicFrameLocks noChangeAspect="1"/>
          </p:cNvGraphicFramePr>
          <p:nvPr/>
        </p:nvGraphicFramePr>
        <p:xfrm>
          <a:off x="718883" y="3851276"/>
          <a:ext cx="2666529" cy="48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4" name="Equation" r:id="rId7" imgW="1257120" imgH="228600" progId="Equation.DSMT4">
                  <p:embed/>
                </p:oleObj>
              </mc:Choice>
              <mc:Fallback>
                <p:oleObj name="Equation" r:id="rId7" imgW="125712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83" y="3851276"/>
                        <a:ext cx="2666529" cy="48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2500298" y="800308"/>
            <a:ext cx="4071966" cy="81484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88626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571868" y="214290"/>
            <a:ext cx="1857388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699834" y="4692504"/>
          <a:ext cx="3124178" cy="593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5" name="Equation" r:id="rId9" imgW="1473120" imgH="279360" progId="Equation.DSMT4">
                  <p:embed/>
                </p:oleObj>
              </mc:Choice>
              <mc:Fallback>
                <p:oleObj name="Equation" r:id="rId9" imgW="1473120" imgH="2793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834" y="4692504"/>
                        <a:ext cx="3124178" cy="593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5" name="Object 13"/>
          <p:cNvGraphicFramePr>
            <a:graphicFrameLocks noChangeAspect="1"/>
          </p:cNvGraphicFramePr>
          <p:nvPr/>
        </p:nvGraphicFramePr>
        <p:xfrm>
          <a:off x="744283" y="5600531"/>
          <a:ext cx="2691660" cy="48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6" name="Equation" r:id="rId11" imgW="1269720" imgH="228600" progId="Equation.DSMT4">
                  <p:embed/>
                </p:oleObj>
              </mc:Choice>
              <mc:Fallback>
                <p:oleObj name="Equation" r:id="rId11" imgW="126972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83" y="5600531"/>
                        <a:ext cx="2691660" cy="48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4728934" y="2181005"/>
          <a:ext cx="1805462" cy="53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7"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8934" y="2181005"/>
                        <a:ext cx="1805462" cy="538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7" name="Object 15"/>
          <p:cNvGraphicFramePr>
            <a:graphicFrameLocks noChangeAspect="1"/>
          </p:cNvGraphicFramePr>
          <p:nvPr/>
        </p:nvGraphicFramePr>
        <p:xfrm>
          <a:off x="4711470" y="2976620"/>
          <a:ext cx="1806785" cy="53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8" name="Equation" r:id="rId15" imgW="850680" imgH="253800" progId="Equation.DSMT4">
                  <p:embed/>
                </p:oleObj>
              </mc:Choice>
              <mc:Fallback>
                <p:oleObj name="Equation" r:id="rId15" imgW="850680" imgH="253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470" y="2976620"/>
                        <a:ext cx="1806785" cy="538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9" name="Object 17"/>
          <p:cNvGraphicFramePr>
            <a:graphicFrameLocks noChangeAspect="1"/>
          </p:cNvGraphicFramePr>
          <p:nvPr/>
        </p:nvGraphicFramePr>
        <p:xfrm>
          <a:off x="4089170" y="3848337"/>
          <a:ext cx="2290887" cy="53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69" name="Equation" r:id="rId17" imgW="1079280" imgH="253800" progId="Equation.DSMT4">
                  <p:embed/>
                </p:oleObj>
              </mc:Choice>
              <mc:Fallback>
                <p:oleObj name="Equation" r:id="rId17" imgW="1079280" imgH="253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170" y="3848337"/>
                        <a:ext cx="2290887" cy="538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4057420" y="4740352"/>
          <a:ext cx="2292210" cy="53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70" name="Equation" r:id="rId19" imgW="1079280" imgH="253800" progId="Equation.DSMT4">
                  <p:embed/>
                </p:oleObj>
              </mc:Choice>
              <mc:Fallback>
                <p:oleObj name="Equation" r:id="rId19" imgW="1079280" imgH="253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420" y="4740352"/>
                        <a:ext cx="2292210" cy="538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4657495" y="5605312"/>
          <a:ext cx="1805463" cy="538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71" name="Equation" r:id="rId21" imgW="850680" imgH="253800" progId="Equation.DSMT4">
                  <p:embed/>
                </p:oleObj>
              </mc:Choice>
              <mc:Fallback>
                <p:oleObj name="Equation" r:id="rId21" imgW="85068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495" y="5605312"/>
                        <a:ext cx="1805463" cy="538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ction Button: Custom 15">
            <a:hlinkClick r:id="rId23" action="ppaction://hlinksldjump" highlightClick="1"/>
          </p:cNvPr>
          <p:cNvSpPr/>
          <p:nvPr/>
        </p:nvSpPr>
        <p:spPr bwMode="auto">
          <a:xfrm>
            <a:off x="6757550" y="2231332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050" dirty="0" smtClean="0">
                <a:effectLst/>
              </a:rPr>
              <a:t>All methods</a:t>
            </a:r>
            <a:endParaRPr lang="en-GB" sz="4000" dirty="0">
              <a:effectLst/>
            </a:endParaRPr>
          </a:p>
        </p:txBody>
      </p:sp>
      <p:sp>
        <p:nvSpPr>
          <p:cNvPr id="17" name="Action Button: Custom 16">
            <a:hlinkClick r:id="rId24" action="ppaction://hlinksldjump" highlightClick="1"/>
          </p:cNvPr>
          <p:cNvSpPr/>
          <p:nvPr/>
        </p:nvSpPr>
        <p:spPr bwMode="auto">
          <a:xfrm>
            <a:off x="7686244" y="2231332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Quick Method</a:t>
            </a:r>
            <a:endParaRPr lang="en-GB" dirty="0">
              <a:effectLst/>
            </a:endParaRPr>
          </a:p>
        </p:txBody>
      </p:sp>
      <p:sp>
        <p:nvSpPr>
          <p:cNvPr id="18" name="Action Button: Custom 17">
            <a:hlinkClick r:id="rId25" action="ppaction://hlinksldjump" highlightClick="1"/>
          </p:cNvPr>
          <p:cNvSpPr/>
          <p:nvPr/>
        </p:nvSpPr>
        <p:spPr bwMode="auto">
          <a:xfrm>
            <a:off x="6757550" y="3047310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n-GB" sz="1050" dirty="0" smtClean="0">
                <a:effectLst/>
              </a:rPr>
              <a:t>All methods</a:t>
            </a:r>
            <a:endParaRPr lang="en-GB" sz="1050" dirty="0">
              <a:effectLst/>
            </a:endParaRPr>
          </a:p>
        </p:txBody>
      </p:sp>
      <p:sp>
        <p:nvSpPr>
          <p:cNvPr id="19" name="Action Button: Custom 18">
            <a:hlinkClick r:id="rId26" action="ppaction://hlinksldjump" highlightClick="1"/>
          </p:cNvPr>
          <p:cNvSpPr/>
          <p:nvPr/>
        </p:nvSpPr>
        <p:spPr bwMode="auto">
          <a:xfrm>
            <a:off x="7686244" y="3047310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n-GB" sz="1100" dirty="0" smtClean="0">
                <a:effectLst/>
              </a:rPr>
              <a:t>Quick Method</a:t>
            </a:r>
            <a:endParaRPr lang="en-GB" sz="1100" dirty="0">
              <a:effectLst/>
            </a:endParaRPr>
          </a:p>
        </p:txBody>
      </p:sp>
      <p:sp>
        <p:nvSpPr>
          <p:cNvPr id="20" name="Action Button: Custom 19">
            <a:hlinkClick r:id="rId27" action="ppaction://hlinksldjump" highlightClick="1"/>
          </p:cNvPr>
          <p:cNvSpPr/>
          <p:nvPr/>
        </p:nvSpPr>
        <p:spPr bwMode="auto">
          <a:xfrm>
            <a:off x="6757550" y="3942448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n-GB" sz="1050" dirty="0" smtClean="0">
                <a:effectLst/>
              </a:rPr>
              <a:t>All methods</a:t>
            </a:r>
            <a:endParaRPr lang="en-GB" sz="4000" dirty="0">
              <a:effectLst/>
            </a:endParaRPr>
          </a:p>
        </p:txBody>
      </p:sp>
      <p:sp>
        <p:nvSpPr>
          <p:cNvPr id="21" name="Action Button: Custom 20">
            <a:hlinkClick r:id="rId28" action="ppaction://hlinksldjump" highlightClick="1"/>
          </p:cNvPr>
          <p:cNvSpPr/>
          <p:nvPr/>
        </p:nvSpPr>
        <p:spPr bwMode="auto">
          <a:xfrm>
            <a:off x="7686244" y="3942448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n-GB" sz="1100" dirty="0" smtClean="0">
                <a:effectLst/>
              </a:rPr>
              <a:t>Quick Method</a:t>
            </a:r>
            <a:endParaRPr lang="en-GB" sz="1100" dirty="0">
              <a:effectLst/>
            </a:endParaRPr>
          </a:p>
        </p:txBody>
      </p:sp>
      <p:sp>
        <p:nvSpPr>
          <p:cNvPr id="22" name="Action Button: Custom 21">
            <a:hlinkClick r:id="rId29" action="ppaction://hlinksldjump" highlightClick="1"/>
          </p:cNvPr>
          <p:cNvSpPr/>
          <p:nvPr/>
        </p:nvSpPr>
        <p:spPr bwMode="auto">
          <a:xfrm>
            <a:off x="6757550" y="4842114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n-GB" sz="1050" dirty="0" smtClean="0">
                <a:effectLst/>
              </a:rPr>
              <a:t>All methods</a:t>
            </a:r>
            <a:endParaRPr lang="en-GB" sz="4000" dirty="0">
              <a:effectLst/>
            </a:endParaRPr>
          </a:p>
        </p:txBody>
      </p:sp>
      <p:sp>
        <p:nvSpPr>
          <p:cNvPr id="23" name="Action Button: Custom 22">
            <a:hlinkClick r:id="rId30" action="ppaction://hlinksldjump" highlightClick="1"/>
          </p:cNvPr>
          <p:cNvSpPr/>
          <p:nvPr/>
        </p:nvSpPr>
        <p:spPr bwMode="auto">
          <a:xfrm>
            <a:off x="7686244" y="4842114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n-GB" sz="1100" dirty="0" smtClean="0">
                <a:effectLst/>
              </a:rPr>
              <a:t>Quick Method</a:t>
            </a:r>
            <a:endParaRPr lang="en-GB" sz="1100" dirty="0">
              <a:effectLst/>
            </a:endParaRPr>
          </a:p>
        </p:txBody>
      </p:sp>
      <p:sp>
        <p:nvSpPr>
          <p:cNvPr id="24" name="Action Button: Custom 23">
            <a:hlinkClick r:id="rId31" action="ppaction://hlinksldjump" highlightClick="1"/>
          </p:cNvPr>
          <p:cNvSpPr/>
          <p:nvPr/>
        </p:nvSpPr>
        <p:spPr bwMode="auto">
          <a:xfrm>
            <a:off x="6757550" y="5658092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n-GB" sz="1050" dirty="0" smtClean="0">
                <a:effectLst/>
              </a:rPr>
              <a:t>All methods</a:t>
            </a:r>
            <a:endParaRPr lang="en-GB" sz="4000" dirty="0">
              <a:effectLst/>
            </a:endParaRPr>
          </a:p>
        </p:txBody>
      </p:sp>
      <p:sp>
        <p:nvSpPr>
          <p:cNvPr id="25" name="Action Button: Custom 24">
            <a:hlinkClick r:id="rId32" action="ppaction://hlinksldjump" highlightClick="1"/>
          </p:cNvPr>
          <p:cNvSpPr/>
          <p:nvPr/>
        </p:nvSpPr>
        <p:spPr bwMode="auto">
          <a:xfrm>
            <a:off x="7686244" y="5658092"/>
            <a:ext cx="714380" cy="357190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n-GB" sz="1100" dirty="0" smtClean="0">
                <a:effectLst/>
              </a:rPr>
              <a:t>Quick Method</a:t>
            </a:r>
            <a:endParaRPr lang="en-GB" sz="11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54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173420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173420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173420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>
            <a:off x="3529458" y="3229200"/>
            <a:ext cx="2143140" cy="2071702"/>
          </a:xfrm>
          <a:prstGeom prst="arc">
            <a:avLst>
              <a:gd name="adj1" fmla="val 17124616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3906725" y="3040757"/>
            <a:ext cx="1920108" cy="55345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743904" y="3658450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80</a:t>
            </a:r>
            <a:r>
              <a:rPr lang="en-GB" sz="2000" baseline="30000" dirty="0" smtClean="0">
                <a:solidFill>
                  <a:schemeClr val="tx1"/>
                </a:solidFill>
              </a:rPr>
              <a:t>◦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00230" y="3800194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80</a:t>
            </a:r>
            <a:r>
              <a:rPr lang="en-GB" sz="2000" baseline="30000" dirty="0" smtClean="0">
                <a:solidFill>
                  <a:schemeClr val="tx1"/>
                </a:solidFill>
              </a:rPr>
              <a:t>◦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155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19294"/>
              </p:ext>
            </p:extLst>
          </p:nvPr>
        </p:nvGraphicFramePr>
        <p:xfrm>
          <a:off x="1785918" y="1117581"/>
          <a:ext cx="29448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6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117581"/>
                        <a:ext cx="294481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066987"/>
              </p:ext>
            </p:extLst>
          </p:nvPr>
        </p:nvGraphicFramePr>
        <p:xfrm>
          <a:off x="5016482" y="1111917"/>
          <a:ext cx="216693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7" name="Equation" r:id="rId5" imgW="850680" imgH="253800" progId="Equation.DSMT4">
                  <p:embed/>
                </p:oleObj>
              </mc:Choice>
              <mc:Fallback>
                <p:oleObj name="Equation" r:id="rId5" imgW="85068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482" y="1111917"/>
                        <a:ext cx="2166937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3364247" y="3049475"/>
            <a:ext cx="1920108" cy="55345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 bwMode="auto">
          <a:xfrm>
            <a:off x="5000628" y="4542980"/>
            <a:ext cx="3714776" cy="88628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557618" y="4788694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80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15406" y="4788694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100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54" name="Arc 53"/>
          <p:cNvSpPr/>
          <p:nvPr/>
        </p:nvSpPr>
        <p:spPr bwMode="auto">
          <a:xfrm>
            <a:off x="3857620" y="2957962"/>
            <a:ext cx="2143140" cy="2428892"/>
          </a:xfrm>
          <a:prstGeom prst="arc">
            <a:avLst>
              <a:gd name="adj1" fmla="val 14165296"/>
              <a:gd name="adj2" fmla="val 324976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4500562" y="2786058"/>
            <a:ext cx="78581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100</a:t>
            </a:r>
            <a:r>
              <a:rPr lang="en-GB" sz="2000" baseline="30000" dirty="0" smtClean="0">
                <a:solidFill>
                  <a:srgbClr val="FF0000"/>
                </a:solidFill>
              </a:rPr>
              <a:t>◦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9" name="Action Button: Custom 28">
            <a:hlinkClick r:id="rId7" action="ppaction://hlinksldjump" highlightClick="1"/>
          </p:cNvPr>
          <p:cNvSpPr/>
          <p:nvPr/>
        </p:nvSpPr>
        <p:spPr bwMode="auto">
          <a:xfrm>
            <a:off x="7715272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1" grpId="1" animBg="1"/>
      <p:bldP spid="50" grpId="0" animBg="1"/>
      <p:bldP spid="41" grpId="0" animBg="1"/>
      <p:bldP spid="42" grpId="0" animBg="1"/>
      <p:bldP spid="43" grpId="0" animBg="1"/>
      <p:bldP spid="54" grpId="0" animBg="1"/>
      <p:bldP spid="5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5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302374"/>
              </p:ext>
            </p:extLst>
          </p:nvPr>
        </p:nvGraphicFramePr>
        <p:xfrm>
          <a:off x="1785918" y="1117581"/>
          <a:ext cx="29448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8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117581"/>
                        <a:ext cx="294481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270893"/>
              </p:ext>
            </p:extLst>
          </p:nvPr>
        </p:nvGraphicFramePr>
        <p:xfrm>
          <a:off x="5016482" y="1111917"/>
          <a:ext cx="216693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9" name="Equation" r:id="rId5" imgW="850680" imgH="253800" progId="Equation.DSMT4">
                  <p:embed/>
                </p:oleObj>
              </mc:Choice>
              <mc:Fallback>
                <p:oleObj name="Equation" r:id="rId5" imgW="8506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482" y="1111917"/>
                        <a:ext cx="2166937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28" y="2018514"/>
            <a:ext cx="6215106" cy="462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7215206" y="4001636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857224" y="2443382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44" name="Up Arrow Callout 43"/>
          <p:cNvSpPr/>
          <p:nvPr/>
        </p:nvSpPr>
        <p:spPr bwMode="auto">
          <a:xfrm>
            <a:off x="4799696" y="4328666"/>
            <a:ext cx="928694" cy="1100598"/>
          </a:xfrm>
          <a:prstGeom prst="upArrowCallout">
            <a:avLst>
              <a:gd name="adj1" fmla="val 6246"/>
              <a:gd name="adj2" fmla="val 7808"/>
              <a:gd name="adj3" fmla="val 25000"/>
              <a:gd name="adj4" fmla="val 34340"/>
            </a:avLst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100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6260000" flipV="1">
            <a:off x="4132554" y="3368382"/>
            <a:ext cx="1931294" cy="2323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340000">
            <a:off x="4299468" y="3410849"/>
            <a:ext cx="1931294" cy="2323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Up Arrow Callout 35"/>
          <p:cNvSpPr/>
          <p:nvPr/>
        </p:nvSpPr>
        <p:spPr bwMode="auto">
          <a:xfrm>
            <a:off x="4657952" y="4357694"/>
            <a:ext cx="842742" cy="571504"/>
          </a:xfrm>
          <a:prstGeom prst="upArrow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80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13" name="Action Button: Custom 12">
            <a:hlinkClick r:id="rId8" action="ppaction://hlinksldjump" highlightClick="1"/>
          </p:cNvPr>
          <p:cNvSpPr/>
          <p:nvPr/>
        </p:nvSpPr>
        <p:spPr bwMode="auto">
          <a:xfrm>
            <a:off x="428596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Quicker Approach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158" y="2357430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0034" y="2500306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772648"/>
              </p:ext>
            </p:extLst>
          </p:nvPr>
        </p:nvGraphicFramePr>
        <p:xfrm>
          <a:off x="857250" y="3071813"/>
          <a:ext cx="24241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8" name="Equation" r:id="rId3" imgW="1231560" imgH="253800" progId="Equation.DSMT4">
                  <p:embed/>
                </p:oleObj>
              </mc:Choice>
              <mc:Fallback>
                <p:oleObj name="Equation" r:id="rId3" imgW="12315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071813"/>
                        <a:ext cx="2424113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306763"/>
              </p:ext>
            </p:extLst>
          </p:nvPr>
        </p:nvGraphicFramePr>
        <p:xfrm>
          <a:off x="860425" y="4654549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9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54549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36023"/>
              </p:ext>
            </p:extLst>
          </p:nvPr>
        </p:nvGraphicFramePr>
        <p:xfrm>
          <a:off x="1000100" y="5266064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80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66064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58574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328" y="385423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29058" y="2313888"/>
            <a:ext cx="4929222" cy="385765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4325" name="Object 1"/>
          <p:cNvGraphicFramePr>
            <a:graphicFrameLocks noChangeAspect="1"/>
          </p:cNvGraphicFramePr>
          <p:nvPr/>
        </p:nvGraphicFramePr>
        <p:xfrm>
          <a:off x="4879975" y="2786063"/>
          <a:ext cx="11557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81" name="Equation" r:id="rId9" imgW="469800" imgH="203040" progId="Equation.DSMT4">
                  <p:embed/>
                </p:oleObj>
              </mc:Choice>
              <mc:Fallback>
                <p:oleObj name="Equation" r:id="rId9" imgW="4698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2786063"/>
                        <a:ext cx="115570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1"/>
          <p:cNvGraphicFramePr>
            <a:graphicFrameLocks noChangeAspect="1"/>
          </p:cNvGraphicFramePr>
          <p:nvPr/>
        </p:nvGraphicFramePr>
        <p:xfrm>
          <a:off x="6523038" y="2786063"/>
          <a:ext cx="13112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82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2786063"/>
                        <a:ext cx="1311275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sin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sin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80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1934" y="4071942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 other solutions in required range.</a:t>
            </a:r>
            <a:endParaRPr lang="en-GB" sz="2000" dirty="0"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9124" y="498725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80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100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90077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effectLst/>
              </a:rPr>
              <a:t>(a)</a:t>
            </a:r>
            <a:endParaRPr lang="en-GB" dirty="0">
              <a:solidFill>
                <a:schemeClr val="bg1"/>
              </a:solidFill>
              <a:effectLst/>
            </a:endParaRPr>
          </a:p>
        </p:txBody>
      </p:sp>
      <p:sp>
        <p:nvSpPr>
          <p:cNvPr id="26" name="Action Button: Custom 25">
            <a:hlinkClick r:id="rId13" action="ppaction://hlinksldjump" highlightClick="1"/>
          </p:cNvPr>
          <p:cNvSpPr/>
          <p:nvPr/>
        </p:nvSpPr>
        <p:spPr bwMode="auto">
          <a:xfrm>
            <a:off x="7715272" y="285728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>
            <a:off x="3529458" y="3229200"/>
            <a:ext cx="2143140" cy="2071702"/>
          </a:xfrm>
          <a:prstGeom prst="arc">
            <a:avLst>
              <a:gd name="adj1" fmla="val 13841567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3085187" y="2772673"/>
            <a:ext cx="1705794" cy="130393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458152" y="3571876"/>
            <a:ext cx="89966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130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57354" y="4328666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50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164394"/>
              </p:ext>
            </p:extLst>
          </p:nvPr>
        </p:nvGraphicFramePr>
        <p:xfrm>
          <a:off x="1622427" y="1081071"/>
          <a:ext cx="32353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0" name="Equation" r:id="rId3" imgW="1269720" imgH="228600" progId="Equation.DSMT4">
                  <p:embed/>
                </p:oleObj>
              </mc:Choice>
              <mc:Fallback>
                <p:oleObj name="Equation" r:id="rId3" imgW="12697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7" y="1081071"/>
                        <a:ext cx="323532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489717"/>
              </p:ext>
            </p:extLst>
          </p:nvPr>
        </p:nvGraphicFramePr>
        <p:xfrm>
          <a:off x="5357818" y="1071546"/>
          <a:ext cx="21685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1" name="Equation" r:id="rId5" imgW="850680" imgH="253800" progId="Equation.DSMT4">
                  <p:embed/>
                </p:oleObj>
              </mc:Choice>
              <mc:Fallback>
                <p:oleObj name="Equation" r:id="rId5" imgW="8506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1071546"/>
                        <a:ext cx="216852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 bwMode="auto">
          <a:xfrm rot="5400000">
            <a:off x="3124059" y="4444775"/>
            <a:ext cx="1705794" cy="130393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571868" y="3829222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50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000628" y="4542980"/>
            <a:ext cx="3714776" cy="88628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57618" y="4788694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130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15406" y="4788694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230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7" name="Arc 46"/>
          <p:cNvSpPr/>
          <p:nvPr/>
        </p:nvSpPr>
        <p:spPr bwMode="auto">
          <a:xfrm>
            <a:off x="3071803" y="2786058"/>
            <a:ext cx="3000395" cy="2901062"/>
          </a:xfrm>
          <a:prstGeom prst="arc">
            <a:avLst>
              <a:gd name="adj1" fmla="val 10765565"/>
              <a:gd name="adj2" fmla="val 9879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8" name="Arc 47"/>
          <p:cNvSpPr/>
          <p:nvPr/>
        </p:nvSpPr>
        <p:spPr bwMode="auto">
          <a:xfrm rot="10800000">
            <a:off x="3071801" y="2829599"/>
            <a:ext cx="2928957" cy="2914444"/>
          </a:xfrm>
          <a:prstGeom prst="arc">
            <a:avLst>
              <a:gd name="adj1" fmla="val 1829433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14810" y="2928934"/>
            <a:ext cx="78581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effectLst/>
              </a:rPr>
              <a:t>230</a:t>
            </a:r>
            <a:r>
              <a:rPr lang="en-GB" sz="20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32" name="Action Button: Custom 31">
            <a:hlinkClick r:id="rId7" action="ppaction://hlinksldjump" highlightClick="1"/>
          </p:cNvPr>
          <p:cNvSpPr/>
          <p:nvPr/>
        </p:nvSpPr>
        <p:spPr bwMode="auto">
          <a:xfrm>
            <a:off x="7715272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1" grpId="1" animBg="1"/>
      <p:bldP spid="50" grpId="0" animBg="1"/>
      <p:bldP spid="38" grpId="0" animBg="1"/>
      <p:bldP spid="39" grpId="0" animBg="1"/>
      <p:bldP spid="44" grpId="0" animBg="1"/>
      <p:bldP spid="45" grpId="0" animBg="1"/>
      <p:bldP spid="47" grpId="0" animBg="1"/>
      <p:bldP spid="48" grpId="0" animBg="1"/>
      <p:bldP spid="5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6864" y="2040112"/>
            <a:ext cx="6176970" cy="45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15206" y="4001636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857224" y="5715016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16260000" flipH="1">
            <a:off x="4789376" y="5003698"/>
            <a:ext cx="1388930" cy="3370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64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478342"/>
              </p:ext>
            </p:extLst>
          </p:nvPr>
        </p:nvGraphicFramePr>
        <p:xfrm>
          <a:off x="1622425" y="1081088"/>
          <a:ext cx="323532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4" name="Equation" r:id="rId4" imgW="1269720" imgH="228600" progId="Equation.DSMT4">
                  <p:embed/>
                </p:oleObj>
              </mc:Choice>
              <mc:Fallback>
                <p:oleObj name="Equation" r:id="rId4" imgW="12697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1081088"/>
                        <a:ext cx="3235325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047263"/>
              </p:ext>
            </p:extLst>
          </p:nvPr>
        </p:nvGraphicFramePr>
        <p:xfrm>
          <a:off x="5357813" y="1071563"/>
          <a:ext cx="21685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5" name="Equation" r:id="rId6" imgW="850680" imgH="253800" progId="Equation.DSMT4">
                  <p:embed/>
                </p:oleObj>
              </mc:Choice>
              <mc:Fallback>
                <p:oleObj name="Equation" r:id="rId6" imgW="8506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1071563"/>
                        <a:ext cx="2168525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own Arrow Callout 16"/>
          <p:cNvSpPr/>
          <p:nvPr/>
        </p:nvSpPr>
        <p:spPr bwMode="auto">
          <a:xfrm>
            <a:off x="5044170" y="3801836"/>
            <a:ext cx="857256" cy="500066"/>
          </a:xfrm>
          <a:prstGeom prst="downArrowCallo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130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72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18" name="Down Arrow Callout 17"/>
          <p:cNvSpPr/>
          <p:nvPr/>
        </p:nvSpPr>
        <p:spPr bwMode="auto">
          <a:xfrm>
            <a:off x="5672598" y="3214686"/>
            <a:ext cx="828228" cy="1058188"/>
          </a:xfrm>
          <a:prstGeom prst="downArrowCallout">
            <a:avLst>
              <a:gd name="adj1" fmla="val 14485"/>
              <a:gd name="adj2" fmla="val 25000"/>
              <a:gd name="adj3" fmla="val 25000"/>
              <a:gd name="adj4" fmla="val 34887"/>
            </a:avLst>
          </a:prstGeom>
          <a:solidFill>
            <a:srgbClr val="FFFF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230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6200000" flipV="1">
            <a:off x="5401843" y="5013536"/>
            <a:ext cx="1403444" cy="467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Action Button: Custom 12">
            <a:hlinkClick r:id="rId8" action="ppaction://hlinksldjump" highlightClick="1"/>
          </p:cNvPr>
          <p:cNvSpPr/>
          <p:nvPr/>
        </p:nvSpPr>
        <p:spPr bwMode="auto">
          <a:xfrm>
            <a:off x="428596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Quicker Approach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158" y="2357430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0034" y="2500306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65152"/>
              </p:ext>
            </p:extLst>
          </p:nvPr>
        </p:nvGraphicFramePr>
        <p:xfrm>
          <a:off x="1068388" y="3071813"/>
          <a:ext cx="20002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4" name="Equation" r:id="rId3" imgW="1015920" imgH="253800" progId="Equation.DSMT4">
                  <p:embed/>
                </p:oleObj>
              </mc:Choice>
              <mc:Fallback>
                <p:oleObj name="Equation" r:id="rId3" imgW="10159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3071813"/>
                        <a:ext cx="200025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438410"/>
              </p:ext>
            </p:extLst>
          </p:nvPr>
        </p:nvGraphicFramePr>
        <p:xfrm>
          <a:off x="860425" y="4654549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5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54549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229479"/>
              </p:ext>
            </p:extLst>
          </p:nvPr>
        </p:nvGraphicFramePr>
        <p:xfrm>
          <a:off x="1000100" y="5266064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6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66064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58574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328" y="385423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29058" y="2313888"/>
            <a:ext cx="4929222" cy="385765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843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580823"/>
              </p:ext>
            </p:extLst>
          </p:nvPr>
        </p:nvGraphicFramePr>
        <p:xfrm>
          <a:off x="4802188" y="2786063"/>
          <a:ext cx="13128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7" name="Equation" r:id="rId9" imgW="533160" imgH="203040" progId="Equation.DSMT4">
                  <p:embed/>
                </p:oleObj>
              </mc:Choice>
              <mc:Fallback>
                <p:oleObj name="Equation" r:id="rId9" imgW="5331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8" y="2786063"/>
                        <a:ext cx="1312862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112192"/>
              </p:ext>
            </p:extLst>
          </p:nvPr>
        </p:nvGraphicFramePr>
        <p:xfrm>
          <a:off x="6399213" y="2786063"/>
          <a:ext cx="15605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8" name="Equation" r:id="rId11" imgW="634680" imgH="203040" progId="Equation.DSMT4">
                  <p:embed/>
                </p:oleObj>
              </mc:Choice>
              <mc:Fallback>
                <p:oleObj name="Equation" r:id="rId11" imgW="6346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2786063"/>
                        <a:ext cx="1560512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130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graphicFrame>
        <p:nvGraphicFramePr>
          <p:cNvPr id="19559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323804"/>
              </p:ext>
            </p:extLst>
          </p:nvPr>
        </p:nvGraphicFramePr>
        <p:xfrm>
          <a:off x="6399213" y="3500438"/>
          <a:ext cx="13446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9" name="Equation" r:id="rId13" imgW="545760" imgH="203040" progId="Equation.DSMT4">
                  <p:embed/>
                </p:oleObj>
              </mc:Choice>
              <mc:Fallback>
                <p:oleObj name="Equation" r:id="rId13" imgW="54576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3500438"/>
                        <a:ext cx="1344612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29124" y="498725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230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90077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effectLst/>
              </a:rPr>
              <a:t>(b)</a:t>
            </a:r>
            <a:endParaRPr lang="en-GB" dirty="0">
              <a:solidFill>
                <a:schemeClr val="bg1"/>
              </a:solidFill>
              <a:effectLst/>
            </a:endParaRPr>
          </a:p>
        </p:txBody>
      </p:sp>
      <p:sp>
        <p:nvSpPr>
          <p:cNvPr id="23" name="Action Button: Custom 22">
            <a:hlinkClick r:id="rId15" action="ppaction://hlinksldjump" highlightClick="1"/>
          </p:cNvPr>
          <p:cNvSpPr/>
          <p:nvPr/>
        </p:nvSpPr>
        <p:spPr bwMode="auto">
          <a:xfrm>
            <a:off x="7715272" y="285728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>
            <a:off x="3529458" y="3229200"/>
            <a:ext cx="2143140" cy="2071702"/>
          </a:xfrm>
          <a:prstGeom prst="arc">
            <a:avLst>
              <a:gd name="adj1" fmla="val 14603238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4744" y="3857628"/>
            <a:ext cx="6853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60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57752" y="4357694"/>
            <a:ext cx="71438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60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rot="16200000" flipH="1">
            <a:off x="4050163" y="4793579"/>
            <a:ext cx="1828360" cy="72889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Arc 46"/>
          <p:cNvSpPr/>
          <p:nvPr/>
        </p:nvSpPr>
        <p:spPr bwMode="auto">
          <a:xfrm>
            <a:off x="3071803" y="2985858"/>
            <a:ext cx="2928957" cy="258628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8" name="Arc 47"/>
          <p:cNvSpPr/>
          <p:nvPr/>
        </p:nvSpPr>
        <p:spPr bwMode="auto">
          <a:xfrm rot="10800000">
            <a:off x="3071801" y="2829599"/>
            <a:ext cx="2928957" cy="2914444"/>
          </a:xfrm>
          <a:prstGeom prst="arc">
            <a:avLst>
              <a:gd name="adj1" fmla="val 14643004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99834" y="4500570"/>
            <a:ext cx="3714776" cy="192882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56824" y="4603408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14612" y="4603408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300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6958" y="5058692"/>
            <a:ext cx="400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Subtracting 360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effectLst/>
              </a:rPr>
              <a:t> from the 2</a:t>
            </a:r>
            <a:r>
              <a:rPr lang="en-GB" sz="1400" baseline="30000" dirty="0" smtClean="0">
                <a:effectLst/>
              </a:rPr>
              <a:t>nd</a:t>
            </a:r>
            <a:r>
              <a:rPr lang="en-GB" sz="1400" dirty="0" smtClean="0">
                <a:effectLst/>
              </a:rPr>
              <a:t> solution,</a:t>
            </a:r>
            <a:endParaRPr lang="en-GB" dirty="0"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28794" y="5458292"/>
            <a:ext cx="130039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-60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9834" y="587828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-60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300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V="1">
            <a:off x="3200730" y="2871444"/>
            <a:ext cx="1857388" cy="94320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857620" y="3000372"/>
            <a:ext cx="85725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300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00664"/>
              </p:ext>
            </p:extLst>
          </p:nvPr>
        </p:nvGraphicFramePr>
        <p:xfrm>
          <a:off x="1481138" y="1074738"/>
          <a:ext cx="32004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8" name="Equation" r:id="rId3" imgW="1257120" imgH="228600" progId="Equation.DSMT4">
                  <p:embed/>
                </p:oleObj>
              </mc:Choice>
              <mc:Fallback>
                <p:oleObj name="Equation" r:id="rId3" imgW="12571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1074738"/>
                        <a:ext cx="320040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447928"/>
              </p:ext>
            </p:extLst>
          </p:nvPr>
        </p:nvGraphicFramePr>
        <p:xfrm>
          <a:off x="5000628" y="1071546"/>
          <a:ext cx="27495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9" name="Equation" r:id="rId5" imgW="1079280" imgH="253800" progId="Equation.DSMT4">
                  <p:embed/>
                </p:oleObj>
              </mc:Choice>
              <mc:Fallback>
                <p:oleObj name="Equation" r:id="rId5" imgW="10792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071546"/>
                        <a:ext cx="2749550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13944" y="3613776"/>
            <a:ext cx="82936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effectLst/>
              </a:rPr>
              <a:t>120</a:t>
            </a:r>
            <a:r>
              <a:rPr lang="en-GB" sz="20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41" name="Action Button: Custom 40">
            <a:hlinkClick r:id="rId7" action="ppaction://hlinksldjump" highlightClick="1"/>
          </p:cNvPr>
          <p:cNvSpPr/>
          <p:nvPr/>
        </p:nvSpPr>
        <p:spPr bwMode="auto">
          <a:xfrm>
            <a:off x="7715272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50" grpId="0" animBg="1"/>
      <p:bldP spid="47" grpId="0" animBg="1"/>
      <p:bldP spid="48" grpId="0" animBg="1"/>
      <p:bldP spid="32" grpId="0" animBg="1"/>
      <p:bldP spid="34" grpId="0" animBg="1"/>
      <p:bldP spid="35" grpId="0" animBg="1"/>
      <p:bldP spid="36" grpId="0"/>
      <p:bldP spid="40" grpId="0" animBg="1"/>
      <p:bldP spid="42" grpId="0"/>
      <p:bldP spid="38" grpId="0" animBg="1"/>
      <p:bldP spid="38" grpId="1" animBg="1"/>
      <p:bldP spid="3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1205144" y="2000240"/>
            <a:ext cx="6795880" cy="4599928"/>
            <a:chOff x="776516" y="942052"/>
            <a:chExt cx="7524774" cy="5658116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516" y="972440"/>
              <a:ext cx="7524774" cy="5599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516" y="972440"/>
              <a:ext cx="7524774" cy="5599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22" name="Straight Connector 21"/>
            <p:cNvCxnSpPr/>
            <p:nvPr/>
          </p:nvCxnSpPr>
          <p:spPr bwMode="auto">
            <a:xfrm rot="5400000">
              <a:off x="2621969" y="3764985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4393405" y="3778367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836019" y="3763853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-949931" y="3764985"/>
              <a:ext cx="5643602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72396" y="3987122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857224" y="5072074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6260000" flipH="1">
            <a:off x="6813024" y="4684405"/>
            <a:ext cx="785817" cy="1854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66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953598"/>
              </p:ext>
            </p:extLst>
          </p:nvPr>
        </p:nvGraphicFramePr>
        <p:xfrm>
          <a:off x="1481138" y="1074738"/>
          <a:ext cx="32004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2" name="Equation" r:id="rId5" imgW="1257120" imgH="228600" progId="Equation.DSMT4">
                  <p:embed/>
                </p:oleObj>
              </mc:Choice>
              <mc:Fallback>
                <p:oleObj name="Equation" r:id="rId5" imgW="12571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1074738"/>
                        <a:ext cx="320040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552123"/>
              </p:ext>
            </p:extLst>
          </p:nvPr>
        </p:nvGraphicFramePr>
        <p:xfrm>
          <a:off x="5000625" y="1071563"/>
          <a:ext cx="27495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3" name="Equation" r:id="rId7" imgW="1079280" imgH="253800" progId="Equation.DSMT4">
                  <p:embed/>
                </p:oleObj>
              </mc:Choice>
              <mc:Fallback>
                <p:oleObj name="Equation" r:id="rId7" imgW="10792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1071563"/>
                        <a:ext cx="2749550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Down Arrow Callout 26"/>
          <p:cNvSpPr/>
          <p:nvPr/>
        </p:nvSpPr>
        <p:spPr bwMode="auto">
          <a:xfrm>
            <a:off x="6772064" y="3771676"/>
            <a:ext cx="857256" cy="500066"/>
          </a:xfrm>
          <a:prstGeom prst="downArrowCallo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300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72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340000" flipH="1" flipV="1">
            <a:off x="5224381" y="4697890"/>
            <a:ext cx="785817" cy="1854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5340000" flipH="1" flipV="1">
            <a:off x="3598314" y="4684508"/>
            <a:ext cx="785817" cy="1854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Down Arrow Callout 41"/>
          <p:cNvSpPr/>
          <p:nvPr/>
        </p:nvSpPr>
        <p:spPr bwMode="auto">
          <a:xfrm>
            <a:off x="5200428" y="3743780"/>
            <a:ext cx="857256" cy="500066"/>
          </a:xfrm>
          <a:prstGeom prst="down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72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3" name="Down Arrow Callout 42"/>
          <p:cNvSpPr/>
          <p:nvPr/>
        </p:nvSpPr>
        <p:spPr bwMode="auto">
          <a:xfrm>
            <a:off x="3571868" y="3743780"/>
            <a:ext cx="857256" cy="500066"/>
          </a:xfrm>
          <a:prstGeom prst="down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-60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72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26" name="Action Button: Custom 25">
            <a:hlinkClick r:id="rId9" action="ppaction://hlinksldjump" highlightClick="1"/>
          </p:cNvPr>
          <p:cNvSpPr/>
          <p:nvPr/>
        </p:nvSpPr>
        <p:spPr bwMode="auto">
          <a:xfrm>
            <a:off x="428596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086184" y="228804"/>
            <a:ext cx="4968875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Did you know…?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142976" y="1500174"/>
            <a:ext cx="571504" cy="571504"/>
          </a:xfrm>
          <a:prstGeom prst="ellipse">
            <a:avLst/>
          </a:prstGeom>
          <a:noFill/>
          <a:ln w="317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6600"/>
                </a:solidFill>
              </a:rPr>
              <a:t>3</a:t>
            </a:r>
            <a:endParaRPr lang="en-GB" sz="3200" dirty="0">
              <a:solidFill>
                <a:srgbClr val="0066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57822" y="1559470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… that there are </a:t>
            </a:r>
            <a:r>
              <a:rPr lang="en-GB" sz="1800" dirty="0" smtClean="0">
                <a:solidFill>
                  <a:srgbClr val="006600"/>
                </a:solidFill>
                <a:effectLst/>
              </a:rPr>
              <a:t>4 quadrants</a:t>
            </a:r>
            <a:r>
              <a:rPr lang="en-GB" sz="1800" dirty="0" smtClean="0">
                <a:effectLst/>
              </a:rPr>
              <a:t>, named as shown below:</a:t>
            </a:r>
            <a:endParaRPr lang="en-GB" sz="1800" dirty="0">
              <a:effectLst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16200000" flipV="1">
            <a:off x="2795434" y="4205435"/>
            <a:ext cx="3571900" cy="1876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2443374" y="4116616"/>
            <a:ext cx="4357718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714876" y="307181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6600"/>
                </a:solidFill>
                <a:effectLst/>
              </a:rPr>
              <a:t>1</a:t>
            </a:r>
            <a:r>
              <a:rPr lang="en-GB" sz="2000" baseline="30000" dirty="0" smtClean="0">
                <a:solidFill>
                  <a:srgbClr val="006600"/>
                </a:solidFill>
                <a:effectLst/>
              </a:rPr>
              <a:t>st</a:t>
            </a:r>
            <a:r>
              <a:rPr lang="en-GB" sz="2000" dirty="0" smtClean="0">
                <a:solidFill>
                  <a:srgbClr val="006600"/>
                </a:solidFill>
                <a:effectLst/>
              </a:rPr>
              <a:t> quadrant</a:t>
            </a:r>
            <a:endParaRPr lang="en-GB" sz="2000" dirty="0">
              <a:solidFill>
                <a:srgbClr val="006600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6450" y="307181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effectLst/>
              </a:rPr>
              <a:t>2</a:t>
            </a:r>
            <a:r>
              <a:rPr lang="en-GB" sz="2000" baseline="30000" dirty="0" smtClean="0">
                <a:solidFill>
                  <a:srgbClr val="FF0000"/>
                </a:solidFill>
                <a:effectLst/>
              </a:rPr>
              <a:t>nd</a:t>
            </a:r>
            <a:r>
              <a:rPr lang="en-GB" sz="2000" dirty="0" smtClean="0">
                <a:solidFill>
                  <a:srgbClr val="FF0000"/>
                </a:solidFill>
                <a:effectLst/>
              </a:rPr>
              <a:t> quadrant</a:t>
            </a:r>
            <a:endParaRPr lang="en-GB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4876" y="467196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2"/>
                </a:solidFill>
                <a:effectLst/>
              </a:rPr>
              <a:t>4</a:t>
            </a:r>
            <a:r>
              <a:rPr lang="en-GB" sz="2000" baseline="30000" dirty="0" smtClean="0">
                <a:solidFill>
                  <a:schemeClr val="accent2"/>
                </a:solidFill>
                <a:effectLst/>
              </a:rPr>
              <a:t>th</a:t>
            </a:r>
            <a:r>
              <a:rPr lang="en-GB" sz="2000" dirty="0" smtClean="0">
                <a:solidFill>
                  <a:schemeClr val="accent2"/>
                </a:solidFill>
                <a:effectLst/>
              </a:rPr>
              <a:t> quadrant</a:t>
            </a:r>
            <a:endParaRPr lang="en-GB" sz="20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6450" y="467196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993366"/>
                </a:solidFill>
                <a:effectLst/>
              </a:rPr>
              <a:t>3</a:t>
            </a:r>
            <a:r>
              <a:rPr lang="en-GB" sz="2000" baseline="30000" dirty="0" smtClean="0">
                <a:solidFill>
                  <a:srgbClr val="993366"/>
                </a:solidFill>
                <a:effectLst/>
              </a:rPr>
              <a:t>rd</a:t>
            </a:r>
            <a:r>
              <a:rPr lang="en-GB" sz="2000" dirty="0" smtClean="0">
                <a:solidFill>
                  <a:srgbClr val="993366"/>
                </a:solidFill>
                <a:effectLst/>
              </a:rPr>
              <a:t> quadrant</a:t>
            </a:r>
            <a:endParaRPr lang="en-GB" sz="2000" dirty="0">
              <a:solidFill>
                <a:srgbClr val="9933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12" grpId="0"/>
      <p:bldP spid="14" grpId="0"/>
      <p:bldP spid="17" grpId="0"/>
      <p:bldP spid="1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Quicker Approach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158" y="2357430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0034" y="2500306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2430"/>
              </p:ext>
            </p:extLst>
          </p:nvPr>
        </p:nvGraphicFramePr>
        <p:xfrm>
          <a:off x="819150" y="3071813"/>
          <a:ext cx="25003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9" name="Equation" r:id="rId3" imgW="1269720" imgH="253800" progId="Equation.DSMT4">
                  <p:embed/>
                </p:oleObj>
              </mc:Choice>
              <mc:Fallback>
                <p:oleObj name="Equation" r:id="rId3" imgW="12697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3071813"/>
                        <a:ext cx="2500313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002207"/>
              </p:ext>
            </p:extLst>
          </p:nvPr>
        </p:nvGraphicFramePr>
        <p:xfrm>
          <a:off x="860425" y="4654549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0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54549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66729"/>
              </p:ext>
            </p:extLst>
          </p:nvPr>
        </p:nvGraphicFramePr>
        <p:xfrm>
          <a:off x="1000100" y="5266064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1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66064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58574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328" y="385423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29058" y="2313888"/>
            <a:ext cx="4929222" cy="385765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843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558190"/>
              </p:ext>
            </p:extLst>
          </p:nvPr>
        </p:nvGraphicFramePr>
        <p:xfrm>
          <a:off x="5685308" y="2786063"/>
          <a:ext cx="13446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2" name="Equation" r:id="rId9" imgW="545760" imgH="203040" progId="Equation.DSMT4">
                  <p:embed/>
                </p:oleObj>
              </mc:Choice>
              <mc:Fallback>
                <p:oleObj name="Equation" r:id="rId9" imgW="5457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5308" y="2786063"/>
                        <a:ext cx="1344612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-180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360,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tan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tan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300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graphicFrame>
        <p:nvGraphicFramePr>
          <p:cNvPr id="19559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480584"/>
              </p:ext>
            </p:extLst>
          </p:nvPr>
        </p:nvGraphicFramePr>
        <p:xfrm>
          <a:off x="5702300" y="3486150"/>
          <a:ext cx="13128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3" name="Equation" r:id="rId11" imgW="533160" imgH="203040" progId="Equation.DSMT4">
                  <p:embed/>
                </p:oleObj>
              </mc:Choice>
              <mc:Fallback>
                <p:oleObj name="Equation" r:id="rId11" imgW="53316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3486150"/>
                        <a:ext cx="1312863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557824"/>
              </p:ext>
            </p:extLst>
          </p:nvPr>
        </p:nvGraphicFramePr>
        <p:xfrm>
          <a:off x="5670550" y="4186464"/>
          <a:ext cx="13747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4" name="Equation" r:id="rId13" imgW="558720" imgH="203040" progId="Equation.DSMT4">
                  <p:embed/>
                </p:oleObj>
              </mc:Choice>
              <mc:Fallback>
                <p:oleObj name="Equation" r:id="rId13" imgW="55872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0" y="4186464"/>
                        <a:ext cx="1374775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29124" y="498725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-60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120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300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90077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effectLst/>
              </a:rPr>
              <a:t>(c)</a:t>
            </a:r>
            <a:endParaRPr lang="en-GB" dirty="0">
              <a:solidFill>
                <a:schemeClr val="bg1"/>
              </a:solidFill>
              <a:effectLst/>
            </a:endParaRPr>
          </a:p>
        </p:txBody>
      </p:sp>
      <p:sp>
        <p:nvSpPr>
          <p:cNvPr id="23" name="Action Button: Custom 22">
            <a:hlinkClick r:id="rId15" action="ppaction://hlinksldjump" highlightClick="1"/>
          </p:cNvPr>
          <p:cNvSpPr/>
          <p:nvPr/>
        </p:nvSpPr>
        <p:spPr bwMode="auto">
          <a:xfrm>
            <a:off x="7715272" y="285728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26" name="Arc 25"/>
          <p:cNvSpPr/>
          <p:nvPr/>
        </p:nvSpPr>
        <p:spPr bwMode="auto">
          <a:xfrm flipV="1">
            <a:off x="3357554" y="3057296"/>
            <a:ext cx="2714644" cy="2600796"/>
          </a:xfrm>
          <a:prstGeom prst="arc">
            <a:avLst>
              <a:gd name="adj1" fmla="val 14578533"/>
              <a:gd name="adj2" fmla="val 252911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6688" y="4357694"/>
            <a:ext cx="6853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80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>
            <a:off x="3314578" y="4858326"/>
            <a:ext cx="1899798" cy="67083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714348" y="2928934"/>
            <a:ext cx="3714776" cy="71438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71338" y="3087564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-80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29126" y="3087564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-100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4007753" y="4865017"/>
            <a:ext cx="1871902" cy="68535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61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010994"/>
              </p:ext>
            </p:extLst>
          </p:nvPr>
        </p:nvGraphicFramePr>
        <p:xfrm>
          <a:off x="1198563" y="1000125"/>
          <a:ext cx="37496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2" name="Equation" r:id="rId3" imgW="1473120" imgH="279360" progId="Equation.DSMT4">
                  <p:embed/>
                </p:oleObj>
              </mc:Choice>
              <mc:Fallback>
                <p:oleObj name="Equation" r:id="rId3" imgW="147312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1000125"/>
                        <a:ext cx="374967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7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150900"/>
              </p:ext>
            </p:extLst>
          </p:nvPr>
        </p:nvGraphicFramePr>
        <p:xfrm>
          <a:off x="5095875" y="1047733"/>
          <a:ext cx="275113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3" name="Equation" r:id="rId5" imgW="1079280" imgH="253800" progId="Equation.DSMT4">
                  <p:embed/>
                </p:oleObj>
              </mc:Choice>
              <mc:Fallback>
                <p:oleObj name="Equation" r:id="rId5" imgW="10792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1047733"/>
                        <a:ext cx="2751138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Arc 40"/>
          <p:cNvSpPr/>
          <p:nvPr/>
        </p:nvSpPr>
        <p:spPr bwMode="auto">
          <a:xfrm rot="10800000" flipH="1">
            <a:off x="3500431" y="3229200"/>
            <a:ext cx="2143140" cy="1985750"/>
          </a:xfrm>
          <a:prstGeom prst="arc">
            <a:avLst>
              <a:gd name="adj1" fmla="val 17432623"/>
              <a:gd name="adj2" fmla="val 21367537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86314" y="4357184"/>
            <a:ext cx="6853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80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57752" y="5017414"/>
            <a:ext cx="78581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100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29" name="Action Button: Custom 28">
            <a:hlinkClick r:id="rId7" action="ppaction://hlinksldjump" highlightClick="1"/>
          </p:cNvPr>
          <p:cNvSpPr/>
          <p:nvPr/>
        </p:nvSpPr>
        <p:spPr bwMode="auto">
          <a:xfrm>
            <a:off x="7715272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2" grpId="0" animBg="1"/>
      <p:bldP spid="34" grpId="0" animBg="1"/>
      <p:bldP spid="35" grpId="0" animBg="1"/>
      <p:bldP spid="41" grpId="0" animBg="1"/>
      <p:bldP spid="45" grpId="0" animBg="1"/>
      <p:bldP spid="45" grpId="1" animBg="1"/>
      <p:bldP spid="50" grpId="0" animBg="1"/>
      <p:bldP spid="50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018514"/>
            <a:ext cx="6215106" cy="462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7215206" y="4001636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857224" y="6199436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16200000" flipH="1">
            <a:off x="2911515" y="5283491"/>
            <a:ext cx="1886416" cy="579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67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201647"/>
              </p:ext>
            </p:extLst>
          </p:nvPr>
        </p:nvGraphicFramePr>
        <p:xfrm>
          <a:off x="1198563" y="1000125"/>
          <a:ext cx="37496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6" name="Equation" r:id="rId4" imgW="1473120" imgH="279360" progId="Equation.DSMT4">
                  <p:embed/>
                </p:oleObj>
              </mc:Choice>
              <mc:Fallback>
                <p:oleObj name="Equation" r:id="rId4" imgW="147312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1000125"/>
                        <a:ext cx="374967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334375"/>
              </p:ext>
            </p:extLst>
          </p:nvPr>
        </p:nvGraphicFramePr>
        <p:xfrm>
          <a:off x="5095875" y="1047750"/>
          <a:ext cx="27511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7" name="Equation" r:id="rId6" imgW="1079280" imgH="253800" progId="Equation.DSMT4">
                  <p:embed/>
                </p:oleObj>
              </mc:Choice>
              <mc:Fallback>
                <p:oleObj name="Equation" r:id="rId6" imgW="10792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1047750"/>
                        <a:ext cx="2751138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096801" y="5254463"/>
            <a:ext cx="1886416" cy="579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Down Arrow Callout 21"/>
          <p:cNvSpPr/>
          <p:nvPr/>
        </p:nvSpPr>
        <p:spPr bwMode="auto">
          <a:xfrm>
            <a:off x="3643306" y="3242582"/>
            <a:ext cx="828228" cy="1058188"/>
          </a:xfrm>
          <a:prstGeom prst="downArrowCallout">
            <a:avLst>
              <a:gd name="adj1" fmla="val 14485"/>
              <a:gd name="adj2" fmla="val 12733"/>
              <a:gd name="adj3" fmla="val 25000"/>
              <a:gd name="adj4" fmla="val 34887"/>
            </a:avLst>
          </a:prstGeom>
          <a:solidFill>
            <a:srgbClr val="FFFF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-80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19" name="Down Arrow Callout 18"/>
          <p:cNvSpPr/>
          <p:nvPr/>
        </p:nvSpPr>
        <p:spPr bwMode="auto">
          <a:xfrm>
            <a:off x="3415610" y="3786190"/>
            <a:ext cx="857256" cy="500066"/>
          </a:xfrm>
          <a:prstGeom prst="downArrowCallou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r>
              <a:rPr lang="el-GR" sz="12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200" dirty="0" smtClean="0">
                <a:solidFill>
                  <a:srgbClr val="FF0000"/>
                </a:solidFill>
                <a:effectLst/>
              </a:rPr>
              <a:t> = -100</a:t>
            </a:r>
            <a:r>
              <a:rPr lang="en-GB" sz="12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72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13" name="Action Button: Custom 12">
            <a:hlinkClick r:id="rId8" action="ppaction://hlinksldjump" highlightClick="1"/>
          </p:cNvPr>
          <p:cNvSpPr/>
          <p:nvPr/>
        </p:nvSpPr>
        <p:spPr bwMode="auto">
          <a:xfrm>
            <a:off x="428596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Quicker Approach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158" y="2357430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0034" y="2500306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278327"/>
              </p:ext>
            </p:extLst>
          </p:nvPr>
        </p:nvGraphicFramePr>
        <p:xfrm>
          <a:off x="857250" y="3071813"/>
          <a:ext cx="24241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2" name="Equation" r:id="rId3" imgW="1231560" imgH="253800" progId="Equation.DSMT4">
                  <p:embed/>
                </p:oleObj>
              </mc:Choice>
              <mc:Fallback>
                <p:oleObj name="Equation" r:id="rId3" imgW="12315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071813"/>
                        <a:ext cx="2424113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710902"/>
              </p:ext>
            </p:extLst>
          </p:nvPr>
        </p:nvGraphicFramePr>
        <p:xfrm>
          <a:off x="860425" y="4654549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3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54549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036223"/>
              </p:ext>
            </p:extLst>
          </p:nvPr>
        </p:nvGraphicFramePr>
        <p:xfrm>
          <a:off x="1000100" y="5266064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4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66064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58574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328" y="385423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29058" y="2313888"/>
            <a:ext cx="4929222" cy="385765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843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724649"/>
              </p:ext>
            </p:extLst>
          </p:nvPr>
        </p:nvGraphicFramePr>
        <p:xfrm>
          <a:off x="4786314" y="2786058"/>
          <a:ext cx="15621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5" name="Equation" r:id="rId9" imgW="634680" imgH="203040" progId="Equation.DSMT4">
                  <p:embed/>
                </p:oleObj>
              </mc:Choice>
              <mc:Fallback>
                <p:oleObj name="Equation" r:id="rId9" imgW="6346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2786058"/>
                        <a:ext cx="156210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932112"/>
              </p:ext>
            </p:extLst>
          </p:nvPr>
        </p:nvGraphicFramePr>
        <p:xfrm>
          <a:off x="6550025" y="2786063"/>
          <a:ext cx="13414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6" name="Equation" r:id="rId11" imgW="545760" imgH="203040" progId="Equation.DSMT4">
                  <p:embed/>
                </p:oleObj>
              </mc:Choice>
              <mc:Fallback>
                <p:oleObj name="Equation" r:id="rId11" imgW="5457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0025" y="2786063"/>
                        <a:ext cx="1341438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-180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180,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smtClean="0">
                <a:effectLst/>
              </a:rPr>
              <a:t>sin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sin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(-100)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graphicFrame>
        <p:nvGraphicFramePr>
          <p:cNvPr id="197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125052"/>
              </p:ext>
            </p:extLst>
          </p:nvPr>
        </p:nvGraphicFramePr>
        <p:xfrm>
          <a:off x="6523038" y="3500438"/>
          <a:ext cx="13747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7" name="Equation" r:id="rId13" imgW="558720" imgH="203040" progId="Equation.DSMT4">
                  <p:embed/>
                </p:oleObj>
              </mc:Choice>
              <mc:Fallback>
                <p:oleObj name="Equation" r:id="rId13" imgW="5587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500438"/>
                        <a:ext cx="1374775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29124" y="498725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-100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-80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48" y="90077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effectLst/>
              </a:rPr>
              <a:t>(d)</a:t>
            </a:r>
            <a:endParaRPr lang="en-GB" dirty="0">
              <a:solidFill>
                <a:schemeClr val="bg1"/>
              </a:solidFill>
              <a:effectLst/>
            </a:endParaRPr>
          </a:p>
        </p:txBody>
      </p:sp>
      <p:sp>
        <p:nvSpPr>
          <p:cNvPr id="23" name="Action Button: Custom 22">
            <a:hlinkClick r:id="rId15" action="ppaction://hlinksldjump" highlightClick="1"/>
          </p:cNvPr>
          <p:cNvSpPr/>
          <p:nvPr/>
        </p:nvSpPr>
        <p:spPr bwMode="auto">
          <a:xfrm>
            <a:off x="7715272" y="285728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928662" y="2071678"/>
            <a:ext cx="7286676" cy="4500594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142976" y="2271478"/>
            <a:ext cx="6786610" cy="4015042"/>
            <a:chOff x="1214414" y="2200040"/>
            <a:chExt cx="6572296" cy="4214842"/>
          </a:xfrm>
        </p:grpSpPr>
        <p:grpSp>
          <p:nvGrpSpPr>
            <p:cNvPr id="4" name="Group 13"/>
            <p:cNvGrpSpPr/>
            <p:nvPr/>
          </p:nvGrpSpPr>
          <p:grpSpPr>
            <a:xfrm>
              <a:off x="1214414" y="2200040"/>
              <a:ext cx="6572296" cy="4214842"/>
              <a:chOff x="357158" y="714356"/>
              <a:chExt cx="8429684" cy="5572164"/>
            </a:xfrm>
          </p:grpSpPr>
          <p:sp>
            <p:nvSpPr>
              <p:cNvPr id="7" name="Round Single Corner Rectangle 6"/>
              <p:cNvSpPr/>
              <p:nvPr/>
            </p:nvSpPr>
            <p:spPr bwMode="auto">
              <a:xfrm>
                <a:off x="4643438" y="1142984"/>
                <a:ext cx="3786214" cy="2357454"/>
              </a:xfrm>
              <a:prstGeom prst="round1Rect">
                <a:avLst/>
              </a:prstGeom>
              <a:solidFill>
                <a:srgbClr val="0066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8" name="Round Single Corner Rectangle 7"/>
              <p:cNvSpPr/>
              <p:nvPr/>
            </p:nvSpPr>
            <p:spPr bwMode="auto">
              <a:xfrm flipH="1">
                <a:off x="857224" y="1142984"/>
                <a:ext cx="3786214" cy="2357454"/>
              </a:xfrm>
              <a:prstGeom prst="round1Rect">
                <a:avLst/>
              </a:prstGeom>
              <a:solidFill>
                <a:srgbClr val="FF0000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9" name="Round Single Corner Rectangle 8"/>
              <p:cNvSpPr/>
              <p:nvPr/>
            </p:nvSpPr>
            <p:spPr bwMode="auto">
              <a:xfrm flipH="1" flipV="1">
                <a:off x="857224" y="3500438"/>
                <a:ext cx="3786214" cy="2357454"/>
              </a:xfrm>
              <a:prstGeom prst="round1Rect">
                <a:avLst/>
              </a:prstGeom>
              <a:solidFill>
                <a:srgbClr val="993366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sp>
            <p:nvSpPr>
              <p:cNvPr id="10" name="Round Single Corner Rectangle 9"/>
              <p:cNvSpPr/>
              <p:nvPr/>
            </p:nvSpPr>
            <p:spPr bwMode="auto">
              <a:xfrm flipV="1">
                <a:off x="4643438" y="3500438"/>
                <a:ext cx="3786214" cy="2357454"/>
              </a:xfrm>
              <a:prstGeom prst="round1Rect">
                <a:avLst/>
              </a:prstGeom>
              <a:solidFill>
                <a:schemeClr val="accent2"/>
              </a:solidFill>
              <a:ln w="31750" cap="flat" cmpd="sng" algn="ctr">
                <a:noFill/>
                <a:prstDash val="solid"/>
                <a:round/>
                <a:headEnd type="none" w="med" len="med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GB">
                  <a:effectLst/>
                </a:endParaRPr>
              </a:p>
            </p:txBody>
          </p:sp>
          <p:cxnSp>
            <p:nvCxnSpPr>
              <p:cNvPr id="5" name="Straight Arrow Connector 4"/>
              <p:cNvCxnSpPr/>
              <p:nvPr/>
            </p:nvCxnSpPr>
            <p:spPr bwMode="auto">
              <a:xfrm>
                <a:off x="357158" y="3498850"/>
                <a:ext cx="842968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" name="Straight Arrow Connector 2"/>
              <p:cNvCxnSpPr/>
              <p:nvPr/>
            </p:nvCxnSpPr>
            <p:spPr bwMode="auto">
              <a:xfrm rot="5400000" flipH="1" flipV="1">
                <a:off x="1858150" y="3499644"/>
                <a:ext cx="5572164" cy="1588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1928794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FF0000"/>
                  </a:solidFill>
                  <a:effectLst/>
                  <a:latin typeface="Impact" pitchFamily="34" charset="0"/>
                </a:rPr>
                <a:t>S</a:t>
              </a:r>
              <a:endParaRPr lang="en-GB" sz="4000" dirty="0">
                <a:solidFill>
                  <a:srgbClr val="FF00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6543236" y="2643182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006600"/>
                  </a:solidFill>
                  <a:effectLst/>
                  <a:latin typeface="Impact" pitchFamily="34" charset="0"/>
                </a:rPr>
                <a:t>A</a:t>
              </a:r>
              <a:endParaRPr lang="en-GB" sz="4000" dirty="0">
                <a:solidFill>
                  <a:srgbClr val="006600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2264" y="4786070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chemeClr val="accent2"/>
                  </a:solidFill>
                  <a:effectLst/>
                  <a:latin typeface="Impact" pitchFamily="34" charset="0"/>
                </a:rPr>
                <a:t>C</a:t>
              </a:r>
              <a:endParaRPr lang="en-GB" sz="4000" dirty="0">
                <a:solidFill>
                  <a:schemeClr val="accent2"/>
                </a:solidFill>
                <a:effectLst/>
                <a:latin typeface="Impact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943308" y="4801968"/>
              <a:ext cx="642942" cy="1231813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r>
                <a:rPr lang="en-GB" sz="4000" dirty="0" smtClean="0">
                  <a:solidFill>
                    <a:srgbClr val="993366"/>
                  </a:solidFill>
                  <a:effectLst/>
                  <a:latin typeface="Impact" pitchFamily="34" charset="0"/>
                </a:rPr>
                <a:t>T</a:t>
              </a:r>
              <a:endParaRPr lang="en-GB" sz="4000" dirty="0">
                <a:solidFill>
                  <a:srgbClr val="993366"/>
                </a:solidFill>
                <a:effectLst/>
                <a:latin typeface="Impact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892299"/>
              </p:ext>
            </p:extLst>
          </p:nvPr>
        </p:nvGraphicFramePr>
        <p:xfrm>
          <a:off x="1690688" y="1106488"/>
          <a:ext cx="323056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6" name="Equation" r:id="rId3" imgW="1269720" imgH="228600" progId="Equation.DSMT4">
                  <p:embed/>
                </p:oleObj>
              </mc:Choice>
              <mc:Fallback>
                <p:oleObj name="Equation" r:id="rId3" imgW="12697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106488"/>
                        <a:ext cx="3230562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04185"/>
              </p:ext>
            </p:extLst>
          </p:nvPr>
        </p:nvGraphicFramePr>
        <p:xfrm>
          <a:off x="5286380" y="1110786"/>
          <a:ext cx="2166938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7" name="Equation" r:id="rId5" imgW="850680" imgH="253800" progId="Equation.DSMT4">
                  <p:embed/>
                </p:oleObj>
              </mc:Choice>
              <mc:Fallback>
                <p:oleObj name="Equation" r:id="rId5" imgW="8506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1110786"/>
                        <a:ext cx="2166938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Arc 35"/>
          <p:cNvSpPr/>
          <p:nvPr/>
        </p:nvSpPr>
        <p:spPr bwMode="auto">
          <a:xfrm>
            <a:off x="3500431" y="3243714"/>
            <a:ext cx="2143140" cy="2071702"/>
          </a:xfrm>
          <a:prstGeom prst="arc">
            <a:avLst>
              <a:gd name="adj1" fmla="val 1076556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8" name="Arc 37"/>
          <p:cNvSpPr/>
          <p:nvPr/>
        </p:nvSpPr>
        <p:spPr bwMode="auto">
          <a:xfrm rot="10800000">
            <a:off x="3500431" y="3229200"/>
            <a:ext cx="2143140" cy="2071702"/>
          </a:xfrm>
          <a:prstGeom prst="arc">
            <a:avLst>
              <a:gd name="adj1" fmla="val 10727555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-1800000">
            <a:off x="4401202" y="3643208"/>
            <a:ext cx="2571768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929058" y="3671832"/>
            <a:ext cx="85725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390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42" name="Arc 41"/>
          <p:cNvSpPr/>
          <p:nvPr/>
        </p:nvSpPr>
        <p:spPr bwMode="auto">
          <a:xfrm>
            <a:off x="3500430" y="3258228"/>
            <a:ext cx="2143140" cy="2071702"/>
          </a:xfrm>
          <a:prstGeom prst="arc">
            <a:avLst>
              <a:gd name="adj1" fmla="val 19678602"/>
              <a:gd name="adj2" fmla="val 0"/>
            </a:avLst>
          </a:prstGeom>
          <a:noFill/>
          <a:ln w="31750" cap="flat" cmpd="sng" algn="ctr">
            <a:solidFill>
              <a:schemeClr val="bg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57818" y="3828600"/>
            <a:ext cx="64294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30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rot="1800000" flipV="1">
            <a:off x="4400122" y="4898688"/>
            <a:ext cx="2571768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5357818" y="4344312"/>
            <a:ext cx="64294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/>
                </a:solidFill>
                <a:effectLst/>
              </a:rPr>
              <a:t>30</a:t>
            </a:r>
            <a:r>
              <a:rPr lang="en-GB" sz="2000" baseline="30000" dirty="0" smtClean="0">
                <a:solidFill>
                  <a:schemeClr val="tx1"/>
                </a:solidFill>
                <a:effectLst/>
              </a:rPr>
              <a:t>◦</a:t>
            </a:r>
            <a:endParaRPr lang="en-GB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56" name="Arc 55"/>
          <p:cNvSpPr/>
          <p:nvPr/>
        </p:nvSpPr>
        <p:spPr bwMode="auto">
          <a:xfrm>
            <a:off x="2928931" y="2714619"/>
            <a:ext cx="3214705" cy="2897343"/>
          </a:xfrm>
          <a:prstGeom prst="arc">
            <a:avLst>
              <a:gd name="adj1" fmla="val 10642914"/>
              <a:gd name="adj2" fmla="val 20063795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57" name="Arc 56"/>
          <p:cNvSpPr/>
          <p:nvPr/>
        </p:nvSpPr>
        <p:spPr bwMode="auto">
          <a:xfrm rot="10800000">
            <a:off x="2928926" y="2592917"/>
            <a:ext cx="3071833" cy="3264974"/>
          </a:xfrm>
          <a:prstGeom prst="arc">
            <a:avLst>
              <a:gd name="adj1" fmla="val 12476508"/>
              <a:gd name="adj2" fmla="val 0"/>
            </a:avLst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0496" y="2643182"/>
            <a:ext cx="78581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effectLst/>
              </a:rPr>
              <a:t>330</a:t>
            </a:r>
            <a:r>
              <a:rPr lang="en-GB" sz="20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28862" y="4401236"/>
            <a:ext cx="3714776" cy="192882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85852" y="4504074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30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43640" y="4504074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330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85986" y="4959358"/>
            <a:ext cx="400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Adding 360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effectLst/>
              </a:rPr>
              <a:t> to each solution,</a:t>
            </a:r>
            <a:endParaRPr lang="en-GB" dirty="0">
              <a:effectLst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43442" y="5358958"/>
            <a:ext cx="130039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390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43640" y="5358958"/>
            <a:ext cx="11575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 = 690</a:t>
            </a:r>
            <a:r>
              <a:rPr lang="en-GB" sz="18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1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8862" y="577894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390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690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  <p:sp>
        <p:nvSpPr>
          <p:cNvPr id="37" name="Action Button: Custom 36">
            <a:hlinkClick r:id="rId7" action="ppaction://hlinksldjump" highlightClick="1"/>
          </p:cNvPr>
          <p:cNvSpPr/>
          <p:nvPr/>
        </p:nvSpPr>
        <p:spPr bwMode="auto">
          <a:xfrm>
            <a:off x="7715272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0" grpId="0" animBg="1"/>
      <p:bldP spid="40" grpId="1" animBg="1"/>
      <p:bldP spid="42" grpId="0" animBg="1"/>
      <p:bldP spid="43" grpId="0" animBg="1"/>
      <p:bldP spid="43" grpId="1" animBg="1"/>
      <p:bldP spid="47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  <p:bldP spid="6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9194" y="2011569"/>
            <a:ext cx="6167452" cy="4589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/>
          <p:cNvSpPr/>
          <p:nvPr/>
        </p:nvSpPr>
        <p:spPr bwMode="auto">
          <a:xfrm>
            <a:off x="928662" y="329270"/>
            <a:ext cx="7358114" cy="1571636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60288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For each of the following, find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all</a:t>
            </a:r>
            <a:r>
              <a:rPr lang="en-GB" sz="1800" dirty="0" smtClean="0">
                <a:effectLst/>
              </a:rPr>
              <a:t> values of </a:t>
            </a:r>
            <a:r>
              <a:rPr lang="el-GR" sz="18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800" dirty="0" smtClean="0">
                <a:effectLst/>
              </a:rPr>
              <a:t> in the </a:t>
            </a:r>
            <a:r>
              <a:rPr lang="en-GB" sz="1800" dirty="0" smtClean="0">
                <a:solidFill>
                  <a:srgbClr val="FF0000"/>
                </a:solidFill>
                <a:effectLst/>
              </a:rPr>
              <a:t>given range</a:t>
            </a:r>
            <a:r>
              <a:rPr lang="en-GB" sz="18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56484" y="3987122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l-GR" sz="1200" dirty="0" smtClean="0">
                <a:effectLst/>
              </a:rPr>
              <a:t>θ</a:t>
            </a:r>
            <a:endParaRPr lang="en-GB" sz="2400" dirty="0">
              <a:effectLst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857224" y="3086324"/>
            <a:ext cx="742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340000" flipH="1" flipV="1">
            <a:off x="4245098" y="3685221"/>
            <a:ext cx="1244236" cy="1741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Up Arrow Callout 28"/>
          <p:cNvSpPr/>
          <p:nvPr/>
        </p:nvSpPr>
        <p:spPr bwMode="auto">
          <a:xfrm>
            <a:off x="4401228" y="4343180"/>
            <a:ext cx="942076" cy="571504"/>
          </a:xfrm>
          <a:prstGeom prst="upArrow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390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356119"/>
              </p:ext>
            </p:extLst>
          </p:nvPr>
        </p:nvGraphicFramePr>
        <p:xfrm>
          <a:off x="1690688" y="1106488"/>
          <a:ext cx="3230562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0" name="Equation" r:id="rId4" imgW="1269720" imgH="228600" progId="Equation.DSMT4">
                  <p:embed/>
                </p:oleObj>
              </mc:Choice>
              <mc:Fallback>
                <p:oleObj name="Equation" r:id="rId4" imgW="12697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106488"/>
                        <a:ext cx="3230562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963934"/>
              </p:ext>
            </p:extLst>
          </p:nvPr>
        </p:nvGraphicFramePr>
        <p:xfrm>
          <a:off x="5286375" y="1111250"/>
          <a:ext cx="216693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1" name="Equation" r:id="rId6" imgW="850680" imgH="253800" progId="Equation.DSMT4">
                  <p:embed/>
                </p:oleObj>
              </mc:Choice>
              <mc:Fallback>
                <p:oleObj name="Equation" r:id="rId6" imgW="8506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1111250"/>
                        <a:ext cx="2166938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 rot="16260000" flipH="1">
            <a:off x="3726104" y="3712297"/>
            <a:ext cx="1244236" cy="1741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16260000" flipH="1">
            <a:off x="1787178" y="3699792"/>
            <a:ext cx="1244236" cy="1741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16260000" flipH="1">
            <a:off x="6201820" y="3699792"/>
            <a:ext cx="1244236" cy="1741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Up Arrow Callout 43"/>
          <p:cNvSpPr/>
          <p:nvPr/>
        </p:nvSpPr>
        <p:spPr bwMode="auto">
          <a:xfrm>
            <a:off x="6357950" y="4385590"/>
            <a:ext cx="942076" cy="571504"/>
          </a:xfrm>
          <a:prstGeom prst="up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690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5" name="Up Arrow Callout 44"/>
          <p:cNvSpPr/>
          <p:nvPr/>
        </p:nvSpPr>
        <p:spPr bwMode="auto">
          <a:xfrm>
            <a:off x="3872134" y="4343180"/>
            <a:ext cx="942076" cy="1014646"/>
          </a:xfrm>
          <a:prstGeom prst="upArrowCallout">
            <a:avLst>
              <a:gd name="adj1" fmla="val 6861"/>
              <a:gd name="adj2" fmla="val 11134"/>
              <a:gd name="adj3" fmla="val 25000"/>
              <a:gd name="adj4" fmla="val 37242"/>
            </a:avLst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46" name="Up Arrow Callout 45"/>
          <p:cNvSpPr/>
          <p:nvPr/>
        </p:nvSpPr>
        <p:spPr bwMode="auto">
          <a:xfrm>
            <a:off x="1886384" y="4372208"/>
            <a:ext cx="1057056" cy="571504"/>
          </a:xfrm>
          <a:prstGeom prst="upArrowCallou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sz="2800" baseline="30000" dirty="0">
              <a:solidFill>
                <a:srgbClr val="FF0000"/>
              </a:solidFill>
              <a:effectLst/>
            </a:endParaRPr>
          </a:p>
        </p:txBody>
      </p:sp>
      <p:sp>
        <p:nvSpPr>
          <p:cNvPr id="17" name="Action Button: Custom 16">
            <a:hlinkClick r:id="rId8" action="ppaction://hlinksldjump" highlightClick="1"/>
          </p:cNvPr>
          <p:cNvSpPr/>
          <p:nvPr/>
        </p:nvSpPr>
        <p:spPr bwMode="auto">
          <a:xfrm>
            <a:off x="428596" y="5929330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45" grpId="0" animBg="1"/>
      <p:bldP spid="4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928926" y="214290"/>
            <a:ext cx="3214710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Quicker Approach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158" y="2357430"/>
            <a:ext cx="3357586" cy="3786214"/>
          </a:xfrm>
          <a:prstGeom prst="rect">
            <a:avLst/>
          </a:prstGeom>
          <a:solidFill>
            <a:srgbClr val="FF000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00034" y="2500306"/>
            <a:ext cx="3071834" cy="350046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617557"/>
              </p:ext>
            </p:extLst>
          </p:nvPr>
        </p:nvGraphicFramePr>
        <p:xfrm>
          <a:off x="1068388" y="3071813"/>
          <a:ext cx="20002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0" name="Equation" r:id="rId3" imgW="1015920" imgH="253800" progId="Equation.DSMT4">
                  <p:embed/>
                </p:oleObj>
              </mc:Choice>
              <mc:Fallback>
                <p:oleObj name="Equation" r:id="rId3" imgW="101592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3071813"/>
                        <a:ext cx="200025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355853"/>
              </p:ext>
            </p:extLst>
          </p:nvPr>
        </p:nvGraphicFramePr>
        <p:xfrm>
          <a:off x="860425" y="4654549"/>
          <a:ext cx="2400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1" name="Equation" r:id="rId5" imgW="1422360" imgH="241200" progId="Equation.DSMT4">
                  <p:embed/>
                </p:oleObj>
              </mc:Choice>
              <mc:Fallback>
                <p:oleObj name="Equation" r:id="rId5" imgW="14223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654549"/>
                        <a:ext cx="2400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847102"/>
              </p:ext>
            </p:extLst>
          </p:nvPr>
        </p:nvGraphicFramePr>
        <p:xfrm>
          <a:off x="1000100" y="5266064"/>
          <a:ext cx="2143140" cy="44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2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266064"/>
                        <a:ext cx="2143140" cy="44895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258574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effectLst/>
              </a:rPr>
              <a:t>Note that:</a:t>
            </a:r>
            <a:endParaRPr lang="en-GB" sz="2000" dirty="0">
              <a:effectLst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328" y="3854239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All other solutions can be found by</a:t>
            </a:r>
            <a:endParaRPr lang="en-GB" sz="18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29058" y="2313888"/>
            <a:ext cx="4929222" cy="385765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graphicFrame>
        <p:nvGraphicFramePr>
          <p:cNvPr id="1843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636745"/>
              </p:ext>
            </p:extLst>
          </p:nvPr>
        </p:nvGraphicFramePr>
        <p:xfrm>
          <a:off x="4895850" y="2571744"/>
          <a:ext cx="13430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3" name="Equation" r:id="rId9" imgW="545760" imgH="203040" progId="Equation.DSMT4">
                  <p:embed/>
                </p:oleObj>
              </mc:Choice>
              <mc:Fallback>
                <p:oleObj name="Equation" r:id="rId9" imgW="5457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2571744"/>
                        <a:ext cx="1343025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65502"/>
              </p:ext>
            </p:extLst>
          </p:nvPr>
        </p:nvGraphicFramePr>
        <p:xfrm>
          <a:off x="6442075" y="2571744"/>
          <a:ext cx="15589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4" name="Equation" r:id="rId11" imgW="634680" imgH="203040" progId="Equation.DSMT4">
                  <p:embed/>
                </p:oleObj>
              </mc:Choice>
              <mc:Fallback>
                <p:oleObj name="Equation" r:id="rId11" imgW="6346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5" y="2571744"/>
                        <a:ext cx="155892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1357290" y="828204"/>
            <a:ext cx="6286544" cy="1071570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5852" y="934358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Find all the values of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, where 0 ≤ </a:t>
            </a:r>
            <a:r>
              <a:rPr lang="el-GR" sz="1800" dirty="0" smtClean="0">
                <a:effectLst/>
              </a:rPr>
              <a:t>θ</a:t>
            </a:r>
            <a:r>
              <a:rPr lang="en-GB" sz="1800" dirty="0" smtClean="0">
                <a:effectLst/>
              </a:rPr>
              <a:t> ≤ 720, for which</a:t>
            </a:r>
          </a:p>
          <a:p>
            <a:r>
              <a:rPr lang="en-GB" sz="1800" dirty="0" smtClean="0">
                <a:effectLst/>
              </a:rPr>
              <a:t>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l-GR" sz="2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l-GR" sz="2400" baseline="30000" dirty="0" smtClean="0">
                <a:effectLst/>
              </a:rPr>
              <a:t>◦</a:t>
            </a:r>
            <a:r>
              <a:rPr lang="en-GB" sz="2400" dirty="0" smtClean="0">
                <a:effectLst/>
              </a:rPr>
              <a:t> = </a:t>
            </a:r>
            <a:r>
              <a:rPr lang="en-GB" sz="2400" dirty="0" err="1" smtClean="0">
                <a:effectLst/>
              </a:rPr>
              <a:t>cos</a:t>
            </a:r>
            <a:r>
              <a:rPr lang="en-GB" sz="2400" dirty="0" smtClean="0">
                <a:effectLst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</a:rPr>
              <a:t>390</a:t>
            </a:r>
            <a:r>
              <a:rPr lang="el-GR" sz="2400" baseline="30000" dirty="0" smtClean="0">
                <a:effectLst/>
              </a:rPr>
              <a:t> ◦</a:t>
            </a:r>
            <a:endParaRPr lang="en-GB" sz="1800" dirty="0">
              <a:effectLst/>
            </a:endParaRPr>
          </a:p>
        </p:txBody>
      </p:sp>
      <p:graphicFrame>
        <p:nvGraphicFramePr>
          <p:cNvPr id="197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376576"/>
              </p:ext>
            </p:extLst>
          </p:nvPr>
        </p:nvGraphicFramePr>
        <p:xfrm>
          <a:off x="6429388" y="3286119"/>
          <a:ext cx="13747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5" name="Equation" r:id="rId13" imgW="558720" imgH="203040" progId="Equation.DSMT4">
                  <p:embed/>
                </p:oleObj>
              </mc:Choice>
              <mc:Fallback>
                <p:oleObj name="Equation" r:id="rId13" imgW="5587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3286119"/>
                        <a:ext cx="13747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420313"/>
              </p:ext>
            </p:extLst>
          </p:nvPr>
        </p:nvGraphicFramePr>
        <p:xfrm>
          <a:off x="6445250" y="4057427"/>
          <a:ext cx="13430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6" name="Equation" r:id="rId15" imgW="545760" imgH="203040" progId="Equation.DSMT4">
                  <p:embed/>
                </p:oleObj>
              </mc:Choice>
              <mc:Fallback>
                <p:oleObj name="Equation" r:id="rId15" imgW="5457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4057427"/>
                        <a:ext cx="1343025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919313"/>
              </p:ext>
            </p:extLst>
          </p:nvPr>
        </p:nvGraphicFramePr>
        <p:xfrm>
          <a:off x="6457284" y="4800835"/>
          <a:ext cx="13430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7" name="Equation" r:id="rId17" imgW="545760" imgH="203040" progId="Equation.DSMT4">
                  <p:embed/>
                </p:oleObj>
              </mc:Choice>
              <mc:Fallback>
                <p:oleObj name="Equation" r:id="rId17" imgW="5457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284" y="4800835"/>
                        <a:ext cx="1343025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429124" y="5406110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required solutions are                                 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30 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330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390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r>
              <a:rPr lang="en-GB" sz="1400" dirty="0" smtClean="0">
                <a:effectLst/>
              </a:rPr>
              <a:t>, </a:t>
            </a:r>
            <a:r>
              <a:rPr lang="el-GR" sz="1400" dirty="0" smtClean="0">
                <a:solidFill>
                  <a:srgbClr val="FF0000"/>
                </a:solidFill>
                <a:effectLst/>
              </a:rPr>
              <a:t>θ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= 690</a:t>
            </a:r>
            <a:r>
              <a:rPr lang="en-GB" sz="1400" baseline="30000" dirty="0" smtClean="0">
                <a:solidFill>
                  <a:srgbClr val="FF0000"/>
                </a:solidFill>
                <a:effectLst/>
              </a:rPr>
              <a:t>◦</a:t>
            </a:r>
            <a:endParaRPr lang="en-GB" dirty="0">
              <a:effectLst/>
            </a:endParaRP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40111"/>
              </p:ext>
            </p:extLst>
          </p:nvPr>
        </p:nvGraphicFramePr>
        <p:xfrm>
          <a:off x="4973422" y="3286124"/>
          <a:ext cx="11557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38" name="Equation" r:id="rId19" imgW="469800" imgH="203040" progId="Equation.DSMT4">
                  <p:embed/>
                </p:oleObj>
              </mc:Choice>
              <mc:Fallback>
                <p:oleObj name="Equation" r:id="rId19" imgW="46980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422" y="3286124"/>
                        <a:ext cx="1155700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14348" y="90077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effectLst/>
              </a:rPr>
              <a:t>(e)</a:t>
            </a:r>
            <a:endParaRPr lang="en-GB" dirty="0">
              <a:solidFill>
                <a:schemeClr val="bg1"/>
              </a:solidFill>
              <a:effectLst/>
            </a:endParaRPr>
          </a:p>
        </p:txBody>
      </p:sp>
      <p:sp>
        <p:nvSpPr>
          <p:cNvPr id="28" name="Action Button: Custom 27">
            <a:hlinkClick r:id="rId21" action="ppaction://hlinksldjump" highlightClick="1"/>
          </p:cNvPr>
          <p:cNvSpPr/>
          <p:nvPr/>
        </p:nvSpPr>
        <p:spPr bwMode="auto">
          <a:xfrm>
            <a:off x="7715272" y="285728"/>
            <a:ext cx="857256" cy="500066"/>
          </a:xfrm>
          <a:prstGeom prst="actionButtonBlan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1100" dirty="0" smtClean="0">
                <a:effectLst/>
              </a:rPr>
              <a:t>Back to questions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688754" y="2048260"/>
            <a:ext cx="5695055" cy="117913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r>
              <a:rPr lang="en-GB" sz="2400" dirty="0">
                <a:effectLst/>
              </a:rPr>
              <a:t>http://teachfurthermaths.weebly.com</a:t>
            </a:r>
          </a:p>
        </p:txBody>
      </p:sp>
    </p:spTree>
    <p:extLst>
      <p:ext uri="{BB962C8B-B14F-4D97-AF65-F5344CB8AC3E}">
        <p14:creationId xmlns:p14="http://schemas.microsoft.com/office/powerpoint/2010/main" val="2807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85720" y="928670"/>
            <a:ext cx="8501122" cy="5643602"/>
          </a:xfrm>
          <a:prstGeom prst="rect">
            <a:avLst/>
          </a:prstGeom>
          <a:solidFill>
            <a:schemeClr val="bg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086184" y="228804"/>
            <a:ext cx="4968875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Did you know…?</a:t>
            </a:r>
            <a:endParaRPr lang="en-GB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142976" y="1500174"/>
            <a:ext cx="571504" cy="571504"/>
          </a:xfrm>
          <a:prstGeom prst="ellipse">
            <a:avLst/>
          </a:prstGeom>
          <a:noFill/>
          <a:ln w="31750" cap="flat" cmpd="sng" algn="ctr">
            <a:solidFill>
              <a:srgbClr val="993366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993366"/>
                </a:solidFill>
              </a:rPr>
              <a:t>4</a:t>
            </a:r>
            <a:endParaRPr lang="en-GB" sz="3200" dirty="0">
              <a:solidFill>
                <a:srgbClr val="993366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57822" y="1472278"/>
            <a:ext cx="61860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effectLst/>
              </a:rPr>
              <a:t>… that the trigonometric ratios </a:t>
            </a:r>
            <a:r>
              <a:rPr lang="en-GB" sz="2400" i="1" dirty="0" smtClean="0">
                <a:solidFill>
                  <a:srgbClr val="993366"/>
                </a:solidFill>
                <a:effectLst/>
                <a:latin typeface="Times" pitchFamily="18" charset="0"/>
              </a:rPr>
              <a:t>sin x</a:t>
            </a:r>
            <a:r>
              <a:rPr lang="en-GB" sz="2000" i="1" dirty="0" smtClean="0">
                <a:effectLst/>
                <a:latin typeface="Times" pitchFamily="18" charset="0"/>
              </a:rPr>
              <a:t>, </a:t>
            </a:r>
            <a:r>
              <a:rPr lang="en-GB" sz="2400" i="1" dirty="0" err="1" smtClean="0">
                <a:solidFill>
                  <a:srgbClr val="993366"/>
                </a:solidFill>
                <a:effectLst/>
                <a:latin typeface="Times" pitchFamily="18" charset="0"/>
              </a:rPr>
              <a:t>cos</a:t>
            </a:r>
            <a:r>
              <a:rPr lang="en-GB" sz="2400" i="1" dirty="0" smtClean="0">
                <a:solidFill>
                  <a:srgbClr val="993366"/>
                </a:solidFill>
                <a:effectLst/>
                <a:latin typeface="Times" pitchFamily="18" charset="0"/>
              </a:rPr>
              <a:t> x</a:t>
            </a:r>
            <a:r>
              <a:rPr lang="en-GB" sz="1800" dirty="0" smtClean="0">
                <a:effectLst/>
              </a:rPr>
              <a:t> and </a:t>
            </a:r>
            <a:r>
              <a:rPr lang="en-GB" sz="2400" i="1" dirty="0" smtClean="0">
                <a:solidFill>
                  <a:srgbClr val="993366"/>
                </a:solidFill>
                <a:effectLst/>
                <a:latin typeface="Times" pitchFamily="18" charset="0"/>
              </a:rPr>
              <a:t>tan x</a:t>
            </a:r>
            <a:r>
              <a:rPr lang="en-GB" sz="1800" i="1" dirty="0" smtClean="0">
                <a:effectLst/>
                <a:latin typeface="Times" pitchFamily="18" charset="0"/>
              </a:rPr>
              <a:t> </a:t>
            </a:r>
            <a:r>
              <a:rPr lang="en-GB" sz="1800" dirty="0" smtClean="0">
                <a:effectLst/>
              </a:rPr>
              <a:t>are called </a:t>
            </a:r>
            <a:r>
              <a:rPr lang="en-GB" sz="1800" dirty="0" smtClean="0">
                <a:solidFill>
                  <a:srgbClr val="993366"/>
                </a:solidFill>
                <a:effectLst/>
              </a:rPr>
              <a:t>circular</a:t>
            </a:r>
            <a:r>
              <a:rPr lang="en-GB" sz="1800" dirty="0" smtClean="0">
                <a:effectLst/>
              </a:rPr>
              <a:t> functions. </a:t>
            </a:r>
            <a:endParaRPr lang="en-GB" sz="1800" dirty="0">
              <a:effectLst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371936" y="2558362"/>
            <a:ext cx="4557518" cy="3442406"/>
            <a:chOff x="1285852" y="1170880"/>
            <a:chExt cx="6689139" cy="5072098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V="1">
              <a:off x="2006875" y="3714752"/>
              <a:ext cx="5214974" cy="138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Round Single Corner Rectangle 20"/>
            <p:cNvSpPr/>
            <p:nvPr/>
          </p:nvSpPr>
          <p:spPr bwMode="auto">
            <a:xfrm>
              <a:off x="4670076" y="1604583"/>
              <a:ext cx="3304915" cy="2145888"/>
            </a:xfrm>
            <a:prstGeom prst="round1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 bwMode="auto">
            <a:xfrm flipH="1">
              <a:off x="1285852" y="1604583"/>
              <a:ext cx="3304915" cy="2145888"/>
            </a:xfrm>
            <a:prstGeom prst="round1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 Single Corner Rectangle 22"/>
            <p:cNvSpPr/>
            <p:nvPr/>
          </p:nvSpPr>
          <p:spPr bwMode="auto">
            <a:xfrm flipH="1" flipV="1">
              <a:off x="1285852" y="3750471"/>
              <a:ext cx="3304915" cy="2145888"/>
            </a:xfrm>
            <a:prstGeom prst="round1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 Single Corner Rectangle 23"/>
            <p:cNvSpPr/>
            <p:nvPr/>
          </p:nvSpPr>
          <p:spPr bwMode="auto">
            <a:xfrm flipV="1">
              <a:off x="4670076" y="3750471"/>
              <a:ext cx="3304915" cy="2145888"/>
            </a:xfrm>
            <a:prstGeom prst="round1Rect">
              <a:avLst/>
            </a:prstGeom>
            <a:noFill/>
            <a:ln w="31750" cap="flat" cmpd="sng" algn="ctr">
              <a:noFill/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rot="5400000" flipH="1" flipV="1">
              <a:off x="2055411" y="3706236"/>
              <a:ext cx="5072098" cy="138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Arc 25"/>
            <p:cNvSpPr/>
            <p:nvPr/>
          </p:nvSpPr>
          <p:spPr bwMode="auto">
            <a:xfrm>
              <a:off x="2020257" y="1256833"/>
              <a:ext cx="5143536" cy="4972085"/>
            </a:xfrm>
            <a:prstGeom prst="arc">
              <a:avLst>
                <a:gd name="adj1" fmla="val 21553537"/>
                <a:gd name="adj2" fmla="val 21542143"/>
              </a:avLst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000100" y="228804"/>
            <a:ext cx="7143800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you sketch the graph of </a:t>
            </a:r>
            <a:r>
              <a:rPr lang="en-GB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y = sin x 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8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196" y="972440"/>
            <a:ext cx="7524774" cy="559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8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196" y="972440"/>
            <a:ext cx="7524774" cy="559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 bwMode="auto">
          <a:xfrm>
            <a:off x="928662" y="1571612"/>
            <a:ext cx="3429024" cy="1785950"/>
          </a:xfrm>
          <a:prstGeom prst="rec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458888" y="1677949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effectLst/>
              </a:rPr>
              <a:t>Main Characteristics</a:t>
            </a:r>
            <a:endParaRPr lang="en-GB" sz="1400" b="1" u="sng" dirty="0"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204" y="2049653"/>
            <a:ext cx="24288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GB" sz="1400" dirty="0" smtClean="0">
              <a:effectLst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effectLst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71538" y="2071678"/>
            <a:ext cx="428628" cy="428628"/>
          </a:xfrm>
          <a:prstGeom prst="ellipse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42576" y="2143116"/>
            <a:ext cx="2817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graph has a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period</a:t>
            </a:r>
            <a:r>
              <a:rPr lang="en-GB" sz="1400" dirty="0" smtClean="0">
                <a:effectLst/>
              </a:rPr>
              <a:t> of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360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effectLst/>
              </a:rPr>
              <a:t>.</a:t>
            </a:r>
            <a:endParaRPr lang="en-GB" sz="1400" dirty="0">
              <a:effectLst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068812" y="2643182"/>
            <a:ext cx="428628" cy="428628"/>
          </a:xfrm>
          <a:prstGeom prst="ellipse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57090" y="2605514"/>
            <a:ext cx="2746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FF0000"/>
                </a:solidFill>
                <a:effectLst/>
              </a:rPr>
              <a:t>Sin x</a:t>
            </a:r>
            <a:r>
              <a:rPr lang="en-GB" sz="1400" dirty="0" smtClean="0">
                <a:effectLst/>
              </a:rPr>
              <a:t> has a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minimum 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value of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-1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 and a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maximum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 value of 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1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.</a:t>
            </a:r>
            <a:endParaRPr lang="en-GB" sz="1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933506"/>
            <a:ext cx="7453336" cy="554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933506"/>
            <a:ext cx="7453336" cy="554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000100" y="228804"/>
            <a:ext cx="7143800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you sketch the graph of </a:t>
            </a:r>
            <a:r>
              <a:rPr lang="en-GB" sz="28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y = </a:t>
            </a:r>
            <a:r>
              <a:rPr lang="en-GB" sz="2800" i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cos</a:t>
            </a:r>
            <a:r>
              <a:rPr lang="en-GB" sz="28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 x</a:t>
            </a:r>
            <a:r>
              <a:rPr lang="en-GB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57690" y="1113956"/>
            <a:ext cx="3500462" cy="2357454"/>
          </a:xfrm>
          <a:prstGeom prst="rec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487916" y="1220293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effectLst/>
              </a:rPr>
              <a:t>Main Characteristics</a:t>
            </a:r>
            <a:endParaRPr lang="en-GB" sz="1400" b="1" u="sng" dirty="0"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53232" y="1591997"/>
            <a:ext cx="24288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GB" sz="1400" dirty="0" smtClean="0">
              <a:effectLst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effectLst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100566" y="1614022"/>
            <a:ext cx="428628" cy="428628"/>
          </a:xfrm>
          <a:prstGeom prst="ellipse">
            <a:avLst/>
          </a:prstGeom>
          <a:solidFill>
            <a:schemeClr val="accent2"/>
          </a:solidFill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1604" y="1685460"/>
            <a:ext cx="2817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graph has a 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period</a:t>
            </a:r>
            <a:r>
              <a:rPr lang="en-GB" sz="1400" dirty="0" smtClean="0">
                <a:effectLst/>
              </a:rPr>
              <a:t> of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 360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effectLst/>
              </a:rPr>
              <a:t>.</a:t>
            </a:r>
            <a:endParaRPr lang="en-GB" sz="1400" dirty="0">
              <a:effectLst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097840" y="2185526"/>
            <a:ext cx="428628" cy="428628"/>
          </a:xfrm>
          <a:prstGeom prst="ellipse">
            <a:avLst/>
          </a:prstGeom>
          <a:solidFill>
            <a:schemeClr val="accent2"/>
          </a:solidFill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86118" y="2147858"/>
            <a:ext cx="2800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err="1" smtClean="0">
                <a:solidFill>
                  <a:schemeClr val="accent2"/>
                </a:solidFill>
                <a:effectLst/>
              </a:rPr>
              <a:t>Cos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 x</a:t>
            </a:r>
            <a:r>
              <a:rPr lang="en-GB" sz="1400" dirty="0" smtClean="0">
                <a:effectLst/>
              </a:rPr>
              <a:t> has a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 minimum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value of 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-1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 and a</a:t>
            </a:r>
            <a:r>
              <a:rPr lang="en-GB" sz="14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maximum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 value of 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1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.</a:t>
            </a:r>
            <a:endParaRPr lang="en-GB" sz="1400" dirty="0">
              <a:effectLst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100566" y="2752288"/>
            <a:ext cx="428628" cy="428628"/>
          </a:xfrm>
          <a:prstGeom prst="ellipse">
            <a:avLst/>
          </a:prstGeom>
          <a:solidFill>
            <a:schemeClr val="accent2"/>
          </a:solidFill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4330" y="2714620"/>
            <a:ext cx="2926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solidFill>
                  <a:schemeClr val="tx1"/>
                </a:solidFill>
                <a:effectLst/>
              </a:rPr>
              <a:t>The graph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is</a:t>
            </a:r>
            <a:r>
              <a:rPr lang="en-GB" sz="1400" dirty="0" smtClean="0">
                <a:effectLst/>
              </a:rPr>
              <a:t> a 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translation</a:t>
            </a:r>
            <a:r>
              <a:rPr lang="en-GB" sz="1400" dirty="0" smtClean="0">
                <a:effectLst/>
              </a:rPr>
              <a:t> of the 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sine</a:t>
            </a:r>
            <a:r>
              <a:rPr lang="en-GB" sz="1400" dirty="0" smtClean="0">
                <a:effectLst/>
              </a:rPr>
              <a:t> graph by 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90</a:t>
            </a:r>
            <a:r>
              <a:rPr lang="en-GB" sz="1400" baseline="30000" dirty="0" smtClean="0">
                <a:solidFill>
                  <a:schemeClr val="accent2"/>
                </a:solidFill>
                <a:effectLst/>
              </a:rPr>
              <a:t>◦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GB" sz="1400" dirty="0" smtClean="0">
                <a:effectLst/>
              </a:rPr>
              <a:t>to the 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left</a:t>
            </a:r>
            <a:r>
              <a:rPr lang="en-GB" sz="1400" dirty="0" smtClean="0">
                <a:effectLst/>
              </a:rPr>
              <a:t>. </a:t>
            </a:r>
            <a:endParaRPr lang="en-GB" sz="1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8" grpId="0"/>
      <p:bldP spid="29" grpId="0" animBg="1"/>
      <p:bldP spid="30" grpId="0"/>
      <p:bldP spid="31" grpId="0" animBg="1"/>
      <p:bldP spid="32" grpId="0"/>
      <p:bldP spid="14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16" y="972440"/>
            <a:ext cx="7524774" cy="559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516" y="972440"/>
            <a:ext cx="7524774" cy="559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000100" y="228804"/>
            <a:ext cx="7143800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eaLnBrk="0" hangingPunct="0">
              <a:spcBef>
                <a:spcPct val="0"/>
              </a:spcBef>
              <a:defRPr/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you sketch the graph of </a:t>
            </a:r>
            <a:r>
              <a:rPr lang="en-GB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y = tan x</a:t>
            </a:r>
            <a:r>
              <a:rPr lang="en-GB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GB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2621969" y="3764985"/>
            <a:ext cx="564360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4393405" y="3778367"/>
            <a:ext cx="564360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836019" y="3763853"/>
            <a:ext cx="564360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-949931" y="3764985"/>
            <a:ext cx="564360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dash"/>
            <a:round/>
            <a:headEnd type="none" w="med" len="med"/>
            <a:tailEnd type="non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957690" y="1113956"/>
            <a:ext cx="3500462" cy="2357454"/>
          </a:xfrm>
          <a:prstGeom prst="rect">
            <a:avLst/>
          </a:prstGeom>
          <a:solidFill>
            <a:srgbClr val="FFFF00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487916" y="1220293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effectLst/>
              </a:rPr>
              <a:t>Main Characteristics</a:t>
            </a:r>
            <a:endParaRPr lang="en-GB" sz="1400" b="1" u="sng" dirty="0"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3232" y="1591997"/>
            <a:ext cx="24288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GB" sz="1400" dirty="0" smtClean="0">
              <a:effectLst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100566" y="1614022"/>
            <a:ext cx="428628" cy="428628"/>
          </a:xfrm>
          <a:prstGeom prst="ellipse">
            <a:avLst/>
          </a:prstGeom>
          <a:solidFill>
            <a:srgbClr val="7030A0"/>
          </a:solidFill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1685460"/>
            <a:ext cx="2817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effectLst/>
              </a:rPr>
              <a:t>The graph has a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period</a:t>
            </a:r>
            <a:r>
              <a:rPr lang="en-GB" sz="1400" dirty="0" smtClean="0">
                <a:effectLst/>
              </a:rPr>
              <a:t> of</a:t>
            </a:r>
            <a:r>
              <a:rPr lang="en-GB" sz="140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180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effectLst/>
              </a:rPr>
              <a:t>.</a:t>
            </a:r>
            <a:endParaRPr lang="en-GB" sz="1400" dirty="0">
              <a:effectLst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097840" y="2185526"/>
            <a:ext cx="428628" cy="428628"/>
          </a:xfrm>
          <a:prstGeom prst="ellipse">
            <a:avLst/>
          </a:prstGeom>
          <a:solidFill>
            <a:srgbClr val="7030A0"/>
          </a:solidFill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6118" y="2147858"/>
            <a:ext cx="2800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7030A0"/>
                </a:solidFill>
                <a:effectLst/>
              </a:rPr>
              <a:t>Tan x</a:t>
            </a:r>
            <a:r>
              <a:rPr lang="en-GB" sz="1400" dirty="0" smtClean="0">
                <a:effectLst/>
              </a:rPr>
              <a:t> has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no</a:t>
            </a:r>
            <a:r>
              <a:rPr lang="en-GB" sz="1400" dirty="0" smtClean="0">
                <a:effectLst/>
              </a:rPr>
              <a:t>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maximum </a:t>
            </a:r>
            <a:r>
              <a:rPr lang="en-GB" sz="1400" dirty="0" smtClean="0">
                <a:effectLst/>
              </a:rPr>
              <a:t>value and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no</a:t>
            </a:r>
            <a:r>
              <a:rPr lang="en-GB" sz="1400" dirty="0" smtClean="0">
                <a:effectLst/>
              </a:rPr>
              <a:t>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minimum</a:t>
            </a:r>
            <a:r>
              <a:rPr lang="en-GB" sz="1400" dirty="0" smtClean="0">
                <a:effectLst/>
              </a:rPr>
              <a:t> value. </a:t>
            </a:r>
            <a:endParaRPr lang="en-GB" sz="1400" dirty="0">
              <a:effectLst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100566" y="2752288"/>
            <a:ext cx="428628" cy="428628"/>
          </a:xfrm>
          <a:prstGeom prst="ellipse">
            <a:avLst/>
          </a:prstGeom>
          <a:solidFill>
            <a:srgbClr val="7030A0"/>
          </a:solidFill>
          <a:ln w="31750" cap="flat" cmpd="sng" algn="ctr">
            <a:noFill/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4330" y="2714620"/>
            <a:ext cx="3069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7030A0"/>
                </a:solidFill>
                <a:effectLst/>
              </a:rPr>
              <a:t>Tan x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 is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undefined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 at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-270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, 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-90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,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 90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solidFill>
                  <a:schemeClr val="tx1"/>
                </a:solidFill>
                <a:effectLst/>
              </a:rPr>
              <a:t>,</a:t>
            </a:r>
            <a:r>
              <a:rPr lang="en-GB" sz="1400" dirty="0" smtClean="0">
                <a:solidFill>
                  <a:srgbClr val="7030A0"/>
                </a:solidFill>
                <a:effectLst/>
              </a:rPr>
              <a:t> 270</a:t>
            </a:r>
            <a:r>
              <a:rPr lang="en-GB" sz="1400" baseline="30000" dirty="0" smtClean="0">
                <a:effectLst/>
              </a:rPr>
              <a:t>◦</a:t>
            </a:r>
            <a:r>
              <a:rPr lang="en-GB" sz="1400" dirty="0" smtClean="0">
                <a:effectLst/>
              </a:rPr>
              <a:t> etc.</a:t>
            </a:r>
            <a:r>
              <a:rPr lang="en-GB" sz="1400" baseline="30000" dirty="0" smtClean="0">
                <a:effectLst/>
              </a:rPr>
              <a:t> </a:t>
            </a:r>
            <a:endParaRPr lang="en-GB" sz="1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6" grpId="0" animBg="1"/>
      <p:bldP spid="17" grpId="0"/>
      <p:bldP spid="18" grpId="0" animBg="1"/>
      <p:bldP spid="20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46477</TotalTime>
  <Words>2582</Words>
  <Application>Microsoft Office PowerPoint</Application>
  <PresentationFormat>On-screen Show (4:3)</PresentationFormat>
  <Paragraphs>484</Paragraphs>
  <Slides>57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Calibri</vt:lpstr>
      <vt:lpstr>Comic Sans MS</vt:lpstr>
      <vt:lpstr>Impact</vt:lpstr>
      <vt:lpstr>Times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Rainhill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huntp</dc:creator>
  <cp:lastModifiedBy>Owner</cp:lastModifiedBy>
  <cp:revision>1335</cp:revision>
  <dcterms:created xsi:type="dcterms:W3CDTF">2008-06-19T12:06:30Z</dcterms:created>
  <dcterms:modified xsi:type="dcterms:W3CDTF">2015-07-31T16:24:29Z</dcterms:modified>
</cp:coreProperties>
</file>